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2.xml" ContentType="application/vnd.openxmlformats-officedocument.presentationml.comments+xml"/>
  <Override PartName="/ppt/notesSlides/notesSlide5.xml" ContentType="application/vnd.openxmlformats-officedocument.presentationml.notesSlide+xml"/>
  <Override PartName="/ppt/comments/comment3.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4.xml" ContentType="application/vnd.openxmlformats-officedocument.presentationml.comment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Lst>
  <p:notesMasterIdLst>
    <p:notesMasterId r:id="rId19"/>
  </p:notesMasterIdLst>
  <p:sldIdLst>
    <p:sldId id="256" r:id="rId2"/>
    <p:sldId id="258" r:id="rId3"/>
    <p:sldId id="268" r:id="rId4"/>
    <p:sldId id="259" r:id="rId5"/>
    <p:sldId id="264" r:id="rId6"/>
    <p:sldId id="265" r:id="rId7"/>
    <p:sldId id="266" r:id="rId8"/>
    <p:sldId id="267" r:id="rId9"/>
    <p:sldId id="260" r:id="rId10"/>
    <p:sldId id="269" r:id="rId11"/>
    <p:sldId id="270" r:id="rId12"/>
    <p:sldId id="262" r:id="rId13"/>
    <p:sldId id="261" r:id="rId14"/>
    <p:sldId id="273" r:id="rId15"/>
    <p:sldId id="263" r:id="rId16"/>
    <p:sldId id="271" r:id="rId17"/>
    <p:sldId id="272" r:id="rId18"/>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ristian Bt" initials="" lastIdx="2" clrIdx="0"/>
  <p:cmAuthor id="1" name="Sebastian Rojas"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6D31"/>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82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idx="1">
    <p:pos x="6000" y="0"/>
    <p:text>Me parece bien el esqueleto de presentación que ha propuesto. Sólo les hago algunos comentarios:
*En la segunda diapositiva,  está bueno que seamos informales e incluso graciosos, pero sin descuidar el lenguaje. Normalmente si vamos a decir alguna burrada, es preferible que no quede escrito. Muchas veces podemos decir lo mismo sin perder la gracia pero con otros términos más apropiados para el ámbito dónde va a ser expuesta esta presentación.
*No usaría la palabra investigar, sino probar o experimentar.
*Si les quedan diapositivas con mucho texto, es preferible que las dividan en dos. 
*Destaquen que todo esto es por experiencia propia, tratando de separar la experiencia o cuestiones personales de la tecnología. Está bueno que cuenten las dos, pero que evitémosle confusiones a los que no conocen la tecnología.</p:text>
  </p:cm>
</p:cmLst>
</file>

<file path=ppt/comments/comment2.xml><?xml version="1.0" encoding="utf-8"?>
<p:cmLst xmlns:a="http://schemas.openxmlformats.org/drawingml/2006/main" xmlns:r="http://schemas.openxmlformats.org/officeDocument/2006/relationships" xmlns:p="http://schemas.openxmlformats.org/presentationml/2006/main">
  <p:cm authorId="0" idx="2">
    <p:pos x="6000" y="0"/>
    <p:text>En ventajas podríamos poner también que la herencia permite manejar gran cantidad de instancias de un objeto y trabajarlas eficientemente (si se cambia un atributo del padre, se aplica para el resto de las instancias creadas)
Otra es que (aparentemente) se pueden manejar sistemas de partículas con "relativa facilidad" guiño, guiño jaja
Y como desventaja agregaría que es necesario trabajar con todas las librerías incluidas, es decir, nuestro proyecto es un subproyecto del proyecto cocos2d-x (jaja, se entiende?)</p:text>
  </p:cm>
</p:cmLst>
</file>

<file path=ppt/comments/comment3.xml><?xml version="1.0" encoding="utf-8"?>
<p:cmLst xmlns:a="http://schemas.openxmlformats.org/drawingml/2006/main" xmlns:r="http://schemas.openxmlformats.org/officeDocument/2006/relationships" xmlns:p="http://schemas.openxmlformats.org/presentationml/2006/main">
  <p:cm authorId="0" idx="2">
    <p:pos x="6000" y="0"/>
    <p:text>En ventajas podríamos poner también que la herencia permite manejar gran cantidad de instancias de un objeto y trabajarlas eficientemente (si se cambia un atributo del padre, se aplica para el resto de las instancias creadas)
Otra es que (aparentemente) se pueden manejar sistemas de partículas con "relativa facilidad" guiño, guiño jaja
Y como desventaja agregaría que es necesario trabajar con todas las librerías incluidas, es decir, nuestro proyecto es un subproyecto del proyecto cocos2d-x (jaja, se entiende?)</p:text>
  </p:cm>
</p:cmLst>
</file>

<file path=ppt/comments/comment4.xml><?xml version="1.0" encoding="utf-8"?>
<p:cmLst xmlns:a="http://schemas.openxmlformats.org/drawingml/2006/main" xmlns:r="http://schemas.openxmlformats.org/officeDocument/2006/relationships" xmlns:p="http://schemas.openxmlformats.org/presentationml/2006/main">
  <p:cm authorId="0" idx="1">
    <p:pos x="6000" y="0"/>
    <p:text>Agregaría un punto que une el 2do con el 4to:
Cuando a un sprite se le asignan una serie de comportamientos en el schelude, es bastaaante complicado interrumpirlo para que se comporte de otra manera (pienso en el momento que la flecha le pega al lobo, sólo lo podíamos eliminar porque no teníamos idea de cómo cambiar su comportamiento y que caiga, por ejemplo)
Diría "Dificultad para cambiar el comportamiento de un sprite"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extLst>
      <p:ext uri="{BB962C8B-B14F-4D97-AF65-F5344CB8AC3E}">
        <p14:creationId xmlns:p14="http://schemas.microsoft.com/office/powerpoint/2010/main" val="68578170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
        <p:cNvGrpSpPr/>
        <p:nvPr/>
      </p:nvGrpSpPr>
      <p:grpSpPr>
        <a:xfrm>
          <a:off x="0" y="0"/>
          <a:ext cx="0" cy="0"/>
          <a:chOff x="0" y="0"/>
          <a:chExt cx="0" cy="0"/>
        </a:xfrm>
      </p:grpSpPr>
      <p:sp>
        <p:nvSpPr>
          <p:cNvPr id="26" name="Shape 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 name="Shape 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814255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Shape 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 name="Shape 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93525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 name="Shape 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1984424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 name="Shape 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3841970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 name="Shape 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2842123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4019350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2296488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9" name="Shape 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2974994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B61BEF0D-F0BB-DE4B-95CE-6DB70DBA9567}" type="datetimeFigureOut">
              <a:rPr lang="en-US" smtClean="0"/>
              <a:pPr/>
              <a:t>5/10/2013</a:t>
            </a:fld>
            <a:endParaRPr lang="en-US" dirty="0"/>
          </a:p>
        </p:txBody>
      </p:sp>
      <p:sp>
        <p:nvSpPr>
          <p:cNvPr id="5" name="Footer Placeholder 4"/>
          <p:cNvSpPr>
            <a:spLocks noGrp="1"/>
          </p:cNvSpPr>
          <p:nvPr>
            <p:ph type="ftr" sz="quarter" idx="11"/>
          </p:nvPr>
        </p:nvSpPr>
        <p:spPr>
          <a:xfrm>
            <a:off x="3623733" y="6117336"/>
            <a:ext cx="3609438" cy="365125"/>
          </a:xfrm>
        </p:spPr>
        <p:txBody>
          <a:bodyPr/>
          <a:lstStyle/>
          <a:p>
            <a:endParaRPr lang="en-US" dirty="0"/>
          </a:p>
        </p:txBody>
      </p:sp>
      <p:sp>
        <p:nvSpPr>
          <p:cNvPr id="6" name="Slide Number Placeholder 5"/>
          <p:cNvSpPr>
            <a:spLocks noGrp="1"/>
          </p:cNvSpPr>
          <p:nvPr>
            <p:ph type="sldNum" sz="quarter" idx="12"/>
          </p:nvPr>
        </p:nvSpPr>
        <p:spPr>
          <a:xfrm>
            <a:off x="8275320" y="6117336"/>
            <a:ext cx="411480" cy="365125"/>
          </a:xfrm>
        </p:spPr>
        <p:txBody>
          <a:bodyPr/>
          <a:lstStyle/>
          <a:p>
            <a:fld id="{D57F1E4F-1CFF-5643-939E-217C01CDF565}" type="slidenum">
              <a:rPr lang="en-US" smtClean="0"/>
              <a:pPr/>
              <a:t>‹#›</a:t>
            </a:fld>
            <a:endParaRPr lang="en-US" dirty="0"/>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3720091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B61BEF0D-F0BB-DE4B-95CE-6DB70DBA9567}" type="datetimeFigureOut">
              <a:rPr lang="en-US" smtClean="0"/>
              <a:pPr/>
              <a:t>5/10/2013</a:t>
            </a:fld>
            <a:endParaRPr lang="en-US" dirty="0"/>
          </a:p>
        </p:txBody>
      </p:sp>
      <p:sp>
        <p:nvSpPr>
          <p:cNvPr id="5" name="Footer Placeholder 4"/>
          <p:cNvSpPr>
            <a:spLocks noGrp="1"/>
          </p:cNvSpPr>
          <p:nvPr>
            <p:ph type="ftr" sz="quarter" idx="11"/>
          </p:nvPr>
        </p:nvSpPr>
        <p:spPr>
          <a:xfrm>
            <a:off x="1972647" y="6108173"/>
            <a:ext cx="5314517" cy="365125"/>
          </a:xfrm>
        </p:spPr>
        <p:txBody>
          <a:bodyPr/>
          <a:lstStyle/>
          <a:p>
            <a:endParaRPr lang="en-US" dirty="0"/>
          </a:p>
        </p:txBody>
      </p:sp>
      <p:sp>
        <p:nvSpPr>
          <p:cNvPr id="6" name="Slide Number Placeholder 5"/>
          <p:cNvSpPr>
            <a:spLocks noGrp="1"/>
          </p:cNvSpPr>
          <p:nvPr>
            <p:ph type="sldNum" sz="quarter" idx="12"/>
          </p:nvPr>
        </p:nvSpPr>
        <p:spPr>
          <a:xfrm>
            <a:off x="8258967" y="6108173"/>
            <a:ext cx="427833"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63922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273317" y="6116070"/>
            <a:ext cx="413483"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66877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5558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3575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9796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1725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79194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1150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75743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3337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60938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4710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579521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89076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45409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441087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12" name="Shape 12"/>
          <p:cNvSpPr txBox="1">
            <a:spLocks noGrp="1"/>
          </p:cNvSpPr>
          <p:nvPr>
            <p:ph type="body" idx="1"/>
          </p:nvPr>
        </p:nvSpPr>
        <p:spPr>
          <a:xfrm>
            <a:off x="457200" y="1600200"/>
            <a:ext cx="8229600" cy="4967574"/>
          </a:xfrm>
          <a:prstGeom prst="rect">
            <a:avLst/>
          </a:prstGeom>
          <a:noFill/>
          <a:ln>
            <a:noFill/>
          </a:ln>
        </p:spPr>
        <p:txBody>
          <a:bodyPr lIns="91425" tIns="91425" rIns="91425" bIns="91425" anchor="t" anchorCtr="0"/>
          <a:lstStyle>
            <a:lvl1pPr rtl="0">
              <a:defRPr/>
            </a:lvl1pPr>
            <a:lvl2pPr marL="742950" indent="-285750" rtl="0">
              <a:defRPr/>
            </a:lvl2pPr>
            <a:lvl3pPr marL="1143000" indent="-228600" rtl="0">
              <a:defRPr/>
            </a:lvl3pPr>
            <a:lvl4pPr marL="1600200" indent="-228600" rtl="0">
              <a:defRPr/>
            </a:lvl4pPr>
            <a:lvl5pPr rtl="0">
              <a:defRPr sz="1800"/>
            </a:lvl5pPr>
            <a:lvl6pPr rtl="0">
              <a:defRPr sz="1800"/>
            </a:lvl6pPr>
            <a:lvl7pPr rtl="0">
              <a:defRPr sz="1800"/>
            </a:lvl7pPr>
            <a:lvl8pPr rtl="0">
              <a:defRPr sz="1800"/>
            </a:lvl8pPr>
            <a:lvl9pPr rtl="0">
              <a:defRPr sz="1800"/>
            </a:lvl9pPr>
          </a:lstStyle>
          <a:p>
            <a:endParaRPr/>
          </a:p>
        </p:txBody>
      </p:sp>
    </p:spTree>
    <p:extLst>
      <p:ext uri="{BB962C8B-B14F-4D97-AF65-F5344CB8AC3E}">
        <p14:creationId xmlns:p14="http://schemas.microsoft.com/office/powerpoint/2010/main" val="2576097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5/10/2013</a:t>
            </a:fld>
            <a:endParaRPr lang="en-US" dirty="0"/>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5281204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comments" Target="../comments/comment2.xml"/><Relationship Id="rId4" Type="http://schemas.openxmlformats.org/officeDocument/2006/relationships/image" Target="../media/image9.png"/><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
        <p:cNvGrpSpPr/>
        <p:nvPr/>
      </p:nvGrpSpPr>
      <p:grpSpPr>
        <a:xfrm>
          <a:off x="0" y="0"/>
          <a:ext cx="0" cy="0"/>
          <a:chOff x="0" y="0"/>
          <a:chExt cx="0" cy="0"/>
        </a:xfrm>
      </p:grpSpPr>
      <p:sp>
        <p:nvSpPr>
          <p:cNvPr id="23" name="Shape 23"/>
          <p:cNvSpPr txBox="1">
            <a:spLocks noGrp="1"/>
          </p:cNvSpPr>
          <p:nvPr>
            <p:ph type="ctrTitle"/>
          </p:nvPr>
        </p:nvSpPr>
        <p:spPr>
          <a:xfrm>
            <a:off x="1739673" y="914401"/>
            <a:ext cx="6947127" cy="2215661"/>
          </a:xfrm>
          <a:prstGeom prst="rect">
            <a:avLst/>
          </a:prstGeom>
        </p:spPr>
        <p:txBody>
          <a:bodyPr lIns="91425" tIns="91425" rIns="91425" bIns="91425" anchor="b" anchorCtr="0">
            <a:noAutofit/>
          </a:bodyPr>
          <a:lstStyle/>
          <a:p>
            <a:pPr>
              <a:buNone/>
            </a:pPr>
            <a:endParaRPr lang="es" sz="4400" b="0" dirty="0">
              <a:solidFill>
                <a:srgbClr val="000000"/>
              </a:solidFill>
            </a:endParaRPr>
          </a:p>
        </p:txBody>
      </p:sp>
      <p:sp>
        <p:nvSpPr>
          <p:cNvPr id="24" name="Shape 24"/>
          <p:cNvSpPr txBox="1">
            <a:spLocks noGrp="1"/>
          </p:cNvSpPr>
          <p:nvPr>
            <p:ph type="subTitle" idx="1"/>
          </p:nvPr>
        </p:nvSpPr>
        <p:spPr>
          <a:prstGeom prst="rect">
            <a:avLst/>
          </a:prstGeom>
        </p:spPr>
        <p:txBody>
          <a:bodyPr lIns="91425" tIns="91425" rIns="91425" bIns="91425" anchor="t" anchorCtr="0">
            <a:noAutofit/>
          </a:bodyPr>
          <a:lstStyle/>
          <a:p>
            <a:pPr lvl="0" rtl="0">
              <a:lnSpc>
                <a:spcPct val="115000"/>
              </a:lnSpc>
              <a:spcBef>
                <a:spcPts val="700"/>
              </a:spcBef>
              <a:buNone/>
            </a:pPr>
            <a:r>
              <a:rPr lang="es" b="1" dirty="0" smtClean="0">
                <a:solidFill>
                  <a:srgbClr val="898989"/>
                </a:solidFill>
                <a:latin typeface="Calibri" panose="020F0502020204030204" pitchFamily="34" charset="0"/>
                <a:cs typeface="Calibri" panose="020F0502020204030204" pitchFamily="34" charset="0"/>
              </a:rPr>
              <a:t>Proyecto </a:t>
            </a:r>
            <a:r>
              <a:rPr lang="es" b="1" dirty="0">
                <a:solidFill>
                  <a:srgbClr val="898989"/>
                </a:solidFill>
                <a:latin typeface="Calibri" panose="020F0502020204030204" pitchFamily="34" charset="0"/>
                <a:cs typeface="Calibri" panose="020F0502020204030204" pitchFamily="34" charset="0"/>
              </a:rPr>
              <a:t>“Pooyan”</a:t>
            </a:r>
          </a:p>
          <a:p>
            <a:pPr lvl="0" algn="l">
              <a:lnSpc>
                <a:spcPct val="115000"/>
              </a:lnSpc>
              <a:spcBef>
                <a:spcPts val="700"/>
              </a:spcBef>
            </a:pPr>
            <a:r>
              <a:rPr lang="es" b="1" dirty="0" smtClean="0">
                <a:solidFill>
                  <a:schemeClr val="accent5">
                    <a:lumMod val="50000"/>
                  </a:schemeClr>
                </a:solidFill>
                <a:latin typeface="Calibri" panose="020F0502020204030204" pitchFamily="34" charset="0"/>
                <a:cs typeface="Calibri" panose="020F0502020204030204" pitchFamily="34" charset="0"/>
              </a:rPr>
              <a:t>     Laboratorio de Innovación en Videojuegos </a:t>
            </a:r>
          </a:p>
          <a:p>
            <a:pPr lvl="0">
              <a:lnSpc>
                <a:spcPct val="115000"/>
              </a:lnSpc>
              <a:spcBef>
                <a:spcPts val="700"/>
              </a:spcBef>
            </a:pPr>
            <a:r>
              <a:rPr lang="es" dirty="0" smtClean="0">
                <a:solidFill>
                  <a:srgbClr val="898989"/>
                </a:solidFill>
                <a:latin typeface="Calibri" panose="020F0502020204030204" pitchFamily="34" charset="0"/>
                <a:cs typeface="Calibri" panose="020F0502020204030204" pitchFamily="34" charset="0"/>
              </a:rPr>
              <a:t>Integrantes</a:t>
            </a:r>
            <a:r>
              <a:rPr lang="es" dirty="0">
                <a:solidFill>
                  <a:srgbClr val="898989"/>
                </a:solidFill>
                <a:latin typeface="Calibri" panose="020F0502020204030204" pitchFamily="34" charset="0"/>
                <a:cs typeface="Calibri" panose="020F0502020204030204" pitchFamily="34" charset="0"/>
              </a:rPr>
              <a:t>: Franco Venica – Luciano De </a:t>
            </a:r>
            <a:r>
              <a:rPr lang="es" dirty="0" smtClean="0">
                <a:solidFill>
                  <a:srgbClr val="898989"/>
                </a:solidFill>
                <a:latin typeface="Calibri" panose="020F0502020204030204" pitchFamily="34" charset="0"/>
                <a:cs typeface="Calibri" panose="020F0502020204030204" pitchFamily="34" charset="0"/>
              </a:rPr>
              <a:t>Liberato</a:t>
            </a:r>
            <a:br>
              <a:rPr lang="es" dirty="0" smtClean="0">
                <a:solidFill>
                  <a:srgbClr val="898989"/>
                </a:solidFill>
                <a:latin typeface="Calibri" panose="020F0502020204030204" pitchFamily="34" charset="0"/>
                <a:cs typeface="Calibri" panose="020F0502020204030204" pitchFamily="34" charset="0"/>
              </a:rPr>
            </a:br>
            <a:r>
              <a:rPr lang="es" dirty="0" smtClean="0">
                <a:solidFill>
                  <a:srgbClr val="898989"/>
                </a:solidFill>
                <a:latin typeface="Calibri" panose="020F0502020204030204" pitchFamily="34" charset="0"/>
                <a:cs typeface="Calibri" panose="020F0502020204030204" pitchFamily="34" charset="0"/>
              </a:rPr>
              <a:t>Martin </a:t>
            </a:r>
            <a:r>
              <a:rPr lang="es" dirty="0">
                <a:solidFill>
                  <a:srgbClr val="898989"/>
                </a:solidFill>
                <a:latin typeface="Calibri" panose="020F0502020204030204" pitchFamily="34" charset="0"/>
                <a:cs typeface="Calibri" panose="020F0502020204030204" pitchFamily="34" charset="0"/>
              </a:rPr>
              <a:t>Anacabe – Cristian Bottazzi </a:t>
            </a:r>
          </a:p>
          <a:p>
            <a:endParaRPr lang="es" dirty="0">
              <a:solidFill>
                <a:srgbClr val="898989"/>
              </a:solidFill>
              <a:latin typeface="Calibri" panose="020F0502020204030204" pitchFamily="34" charset="0"/>
              <a:cs typeface="Calibri" panose="020F0502020204030204" pitchFamily="34" charset="0"/>
            </a:endParaRPr>
          </a:p>
        </p:txBody>
      </p:sp>
      <p:pic>
        <p:nvPicPr>
          <p:cNvPr id="1026" name="Picture 2" descr="http://www.hufkens.net/wp-content/cocos2dx_landscap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2759" y="1178698"/>
            <a:ext cx="6804041" cy="1783699"/>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22850" r="56396"/>
          <a:stretch/>
        </p:blipFill>
        <p:spPr>
          <a:xfrm>
            <a:off x="7422669" y="4769947"/>
            <a:ext cx="1025295" cy="63487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914400" y="341194"/>
            <a:ext cx="8229600" cy="707953"/>
          </a:xfrm>
          <a:prstGeom prst="rect">
            <a:avLst/>
          </a:prstGeom>
        </p:spPr>
        <p:txBody>
          <a:bodyPr lIns="91425" tIns="91425" rIns="91425" bIns="91425" anchor="b" anchorCtr="0">
            <a:noAutofit/>
          </a:bodyPr>
          <a:lstStyle/>
          <a:p>
            <a:pPr>
              <a:buNone/>
            </a:pPr>
            <a:r>
              <a:rPr lang="es" sz="4000"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¿Por qué elegimos esta tecnología?</a:t>
            </a:r>
          </a:p>
        </p:txBody>
      </p:sp>
      <p:sp>
        <p:nvSpPr>
          <p:cNvPr id="36" name="Shape 36"/>
          <p:cNvSpPr txBox="1">
            <a:spLocks noGrp="1"/>
          </p:cNvSpPr>
          <p:nvPr>
            <p:ph type="body" idx="1"/>
          </p:nvPr>
        </p:nvSpPr>
        <p:spPr>
          <a:xfrm>
            <a:off x="1173707" y="1410638"/>
            <a:ext cx="7792872" cy="4967574"/>
          </a:xfrm>
          <a:prstGeom prst="rect">
            <a:avLst/>
          </a:prstGeom>
        </p:spPr>
        <p:txBody>
          <a:bodyPr lIns="91425" tIns="91425" rIns="91425" bIns="91425" anchor="t" anchorCtr="0">
            <a:noAutofit/>
          </a:bodyPr>
          <a:lstStyle/>
          <a:p>
            <a:pPr marL="457200" lvl="0" indent="-419100" rtl="0">
              <a:lnSpc>
                <a:spcPct val="115000"/>
              </a:lnSpc>
              <a:spcBef>
                <a:spcPts val="800"/>
              </a:spcBef>
              <a:buClr>
                <a:schemeClr val="dk1"/>
              </a:buClr>
              <a:buSzPct val="156249"/>
              <a:buFont typeface="Arial"/>
              <a:buChar char="•"/>
            </a:pPr>
            <a:r>
              <a:rPr lang="es" sz="2800" dirty="0" smtClean="0">
                <a:solidFill>
                  <a:srgbClr val="000000"/>
                </a:solidFill>
              </a:rPr>
              <a:t>Se trataba de una tecnología </a:t>
            </a:r>
            <a:r>
              <a:rPr lang="es" sz="2800" dirty="0">
                <a:solidFill>
                  <a:srgbClr val="000000"/>
                </a:solidFill>
              </a:rPr>
              <a:t>desconocida por </a:t>
            </a:r>
            <a:r>
              <a:rPr lang="es" sz="2800" dirty="0" smtClean="0">
                <a:solidFill>
                  <a:srgbClr val="000000"/>
                </a:solidFill>
              </a:rPr>
              <a:t>nosotros</a:t>
            </a:r>
            <a:br>
              <a:rPr lang="es" sz="2800" dirty="0" smtClean="0">
                <a:solidFill>
                  <a:srgbClr val="000000"/>
                </a:solidFill>
              </a:rPr>
            </a:br>
            <a:endParaRPr lang="es" sz="2800" dirty="0">
              <a:solidFill>
                <a:srgbClr val="000000"/>
              </a:solidFill>
            </a:endParaRPr>
          </a:p>
          <a:p>
            <a:pPr marL="457200" lvl="0" indent="-419100" rtl="0">
              <a:lnSpc>
                <a:spcPct val="115000"/>
              </a:lnSpc>
              <a:spcBef>
                <a:spcPts val="800"/>
              </a:spcBef>
              <a:buClr>
                <a:schemeClr val="dk1"/>
              </a:buClr>
              <a:buSzPct val="156249"/>
              <a:buFont typeface="Arial"/>
              <a:buChar char="•"/>
            </a:pPr>
            <a:r>
              <a:rPr lang="es" sz="2800" dirty="0" smtClean="0">
                <a:solidFill>
                  <a:srgbClr val="000000"/>
                </a:solidFill>
              </a:rPr>
              <a:t>Se </a:t>
            </a:r>
            <a:r>
              <a:rPr lang="es" sz="2800" dirty="0">
                <a:solidFill>
                  <a:srgbClr val="000000"/>
                </a:solidFill>
              </a:rPr>
              <a:t>implementa en un lenguaje </a:t>
            </a:r>
            <a:r>
              <a:rPr lang="es" sz="2800" dirty="0" smtClean="0">
                <a:solidFill>
                  <a:srgbClr val="000000"/>
                </a:solidFill>
              </a:rPr>
              <a:t>conocido</a:t>
            </a:r>
            <a:br>
              <a:rPr lang="es" sz="2800" dirty="0" smtClean="0">
                <a:solidFill>
                  <a:srgbClr val="000000"/>
                </a:solidFill>
              </a:rPr>
            </a:br>
            <a:endParaRPr lang="es" sz="2800" dirty="0">
              <a:solidFill>
                <a:srgbClr val="000000"/>
              </a:solidFill>
            </a:endParaRPr>
          </a:p>
          <a:p>
            <a:pPr marL="457200" lvl="0" indent="-419100" rtl="0">
              <a:lnSpc>
                <a:spcPct val="115000"/>
              </a:lnSpc>
              <a:spcBef>
                <a:spcPts val="800"/>
              </a:spcBef>
              <a:buClr>
                <a:schemeClr val="dk1"/>
              </a:buClr>
              <a:buSzPct val="156249"/>
              <a:buFont typeface="Arial"/>
              <a:buChar char="•"/>
            </a:pPr>
            <a:r>
              <a:rPr lang="es" sz="2800" dirty="0" smtClean="0">
                <a:solidFill>
                  <a:srgbClr val="000000"/>
                </a:solidFill>
              </a:rPr>
              <a:t>Portabilidad </a:t>
            </a:r>
            <a:r>
              <a:rPr lang="es" sz="2800" dirty="0">
                <a:solidFill>
                  <a:srgbClr val="000000"/>
                </a:solidFill>
              </a:rPr>
              <a:t>a dispositivos </a:t>
            </a:r>
            <a:r>
              <a:rPr lang="es" sz="2800" dirty="0" smtClean="0">
                <a:solidFill>
                  <a:srgbClr val="000000"/>
                </a:solidFill>
              </a:rPr>
              <a:t>móviles</a:t>
            </a:r>
            <a:br>
              <a:rPr lang="es" sz="2800" dirty="0" smtClean="0">
                <a:solidFill>
                  <a:srgbClr val="000000"/>
                </a:solidFill>
              </a:rPr>
            </a:br>
            <a:endParaRPr lang="es" sz="2800" dirty="0" smtClean="0">
              <a:solidFill>
                <a:srgbClr val="000000"/>
              </a:solidFill>
            </a:endParaRPr>
          </a:p>
          <a:p>
            <a:pPr marL="457200" lvl="0" indent="-419100" rtl="0">
              <a:lnSpc>
                <a:spcPct val="115000"/>
              </a:lnSpc>
              <a:spcBef>
                <a:spcPts val="800"/>
              </a:spcBef>
              <a:buClr>
                <a:schemeClr val="dk1"/>
              </a:buClr>
              <a:buSzPct val="156249"/>
              <a:buFont typeface="Arial"/>
              <a:buChar char="•"/>
            </a:pPr>
            <a:r>
              <a:rPr lang="es" sz="2800" dirty="0" smtClean="0">
                <a:solidFill>
                  <a:srgbClr val="000000"/>
                </a:solidFill>
              </a:rPr>
              <a:t>De código abierto</a:t>
            </a:r>
            <a:endParaRPr lang="es" sz="2800" dirty="0">
              <a:solidFill>
                <a:srgbClr val="000000"/>
              </a:solidFill>
            </a:endParaRPr>
          </a:p>
          <a:p>
            <a:endParaRPr lang="es" sz="2800" dirty="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anim calcmode="lin" valueType="num">
                                      <p:cBhvr>
                                        <p:cTn id="7" dur="10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6">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6">
                                            <p:txEl>
                                              <p:pRg st="1" end="1"/>
                                            </p:txEl>
                                          </p:spTgt>
                                        </p:tgtEl>
                                        <p:attrNameLst>
                                          <p:attrName>style.visibility</p:attrName>
                                        </p:attrNameLst>
                                      </p:cBhvr>
                                      <p:to>
                                        <p:strVal val="visible"/>
                                      </p:to>
                                    </p:set>
                                    <p:anim calcmode="lin" valueType="num">
                                      <p:cBhvr>
                                        <p:cTn id="15" dur="1000" fill="hold"/>
                                        <p:tgtEl>
                                          <p:spTgt spid="36">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6">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6">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6">
                                            <p:txEl>
                                              <p:pRg st="2" end="2"/>
                                            </p:txEl>
                                          </p:spTgt>
                                        </p:tgtEl>
                                        <p:attrNameLst>
                                          <p:attrName>style.visibility</p:attrName>
                                        </p:attrNameLst>
                                      </p:cBhvr>
                                      <p:to>
                                        <p:strVal val="visible"/>
                                      </p:to>
                                    </p:set>
                                    <p:anim calcmode="lin" valueType="num">
                                      <p:cBhvr>
                                        <p:cTn id="23" dur="1000" fill="hold"/>
                                        <p:tgtEl>
                                          <p:spTgt spid="36">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6">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6">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6">
                                            <p:txEl>
                                              <p:pRg st="3" end="3"/>
                                            </p:txEl>
                                          </p:spTgt>
                                        </p:tgtEl>
                                        <p:attrNameLst>
                                          <p:attrName>style.visibility</p:attrName>
                                        </p:attrNameLst>
                                      </p:cBhvr>
                                      <p:to>
                                        <p:strVal val="visible"/>
                                      </p:to>
                                    </p:set>
                                    <p:anim calcmode="lin" valueType="num">
                                      <p:cBhvr>
                                        <p:cTn id="31" dur="1000" fill="hold"/>
                                        <p:tgtEl>
                                          <p:spTgt spid="36">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6">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6">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ocos2d-x.org/attachments/download/1525"/>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t="4776" b="15701"/>
          <a:stretch/>
        </p:blipFill>
        <p:spPr bwMode="auto">
          <a:xfrm>
            <a:off x="1026986" y="1064526"/>
            <a:ext cx="7963241" cy="4749420"/>
          </a:xfrm>
          <a:prstGeom prst="rect">
            <a:avLst/>
          </a:prstGeom>
          <a:noFill/>
          <a:extLst>
            <a:ext uri="{909E8E84-426E-40DD-AFC4-6F175D3DCCD1}">
              <a14:hiddenFill xmlns:a14="http://schemas.microsoft.com/office/drawing/2010/main">
                <a:solidFill>
                  <a:srgbClr val="FFFFFF"/>
                </a:solidFill>
              </a14:hiddenFill>
            </a:ext>
          </a:extLst>
        </p:spPr>
      </p:pic>
      <p:sp>
        <p:nvSpPr>
          <p:cNvPr id="5" name="Shape 35"/>
          <p:cNvSpPr txBox="1">
            <a:spLocks noGrp="1"/>
          </p:cNvSpPr>
          <p:nvPr>
            <p:ph type="title"/>
          </p:nvPr>
        </p:nvSpPr>
        <p:spPr>
          <a:xfrm>
            <a:off x="1026986" y="220095"/>
            <a:ext cx="8229600" cy="844431"/>
          </a:xfrm>
          <a:prstGeom prst="rect">
            <a:avLst/>
          </a:prstGeom>
        </p:spPr>
        <p:txBody>
          <a:bodyPr lIns="91425" tIns="91425" rIns="91425" bIns="91425" anchor="b" anchorCtr="0">
            <a:noAutofit/>
          </a:bodyPr>
          <a:lstStyle/>
          <a:p>
            <a:pPr>
              <a:buNone/>
            </a:pPr>
            <a:r>
              <a:rPr lang="es" sz="4000" dirty="0" smtClean="0">
                <a:solidFill>
                  <a:schemeClr val="accent5">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Empresas que aportan a Cocos2D-X</a:t>
            </a:r>
            <a:endParaRPr lang="es" sz="4000"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9013344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1125416" y="0"/>
            <a:ext cx="8229600" cy="1143000"/>
          </a:xfrm>
          <a:prstGeom prst="rect">
            <a:avLst/>
          </a:prstGeom>
        </p:spPr>
        <p:txBody>
          <a:bodyPr lIns="91425" tIns="91425" rIns="91425" bIns="91425" anchor="b" anchorCtr="0">
            <a:noAutofit/>
          </a:bodyPr>
          <a:lstStyle/>
          <a:p>
            <a:pPr>
              <a:buNone/>
            </a:pPr>
            <a:r>
              <a:rPr lang="es" sz="4000"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Características</a:t>
            </a:r>
            <a:r>
              <a:rPr lang="es" sz="3000"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s" sz="4000"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principales</a:t>
            </a:r>
          </a:p>
        </p:txBody>
      </p:sp>
      <p:sp>
        <p:nvSpPr>
          <p:cNvPr id="42" name="Shape 42"/>
          <p:cNvSpPr txBox="1">
            <a:spLocks noGrp="1"/>
          </p:cNvSpPr>
          <p:nvPr>
            <p:ph type="body" idx="1"/>
          </p:nvPr>
        </p:nvSpPr>
        <p:spPr>
          <a:xfrm>
            <a:off x="1125416" y="1409131"/>
            <a:ext cx="8229600" cy="4967574"/>
          </a:xfrm>
          <a:prstGeom prst="rect">
            <a:avLst/>
          </a:prstGeom>
        </p:spPr>
        <p:txBody>
          <a:bodyPr lIns="91425" tIns="91425" rIns="91425" bIns="91425" anchor="t" anchorCtr="0">
            <a:noAutofit/>
          </a:bodyPr>
          <a:lstStyle/>
          <a:p>
            <a:pPr marL="457200" lvl="0" indent="-419100">
              <a:buClr>
                <a:schemeClr val="dk1"/>
              </a:buClr>
              <a:buSzPct val="166666"/>
            </a:pPr>
            <a:r>
              <a:rPr lang="es" dirty="0"/>
              <a:t>Manejo sencillo </a:t>
            </a:r>
            <a:r>
              <a:rPr lang="es" dirty="0" smtClean="0"/>
              <a:t>de sprites.</a:t>
            </a:r>
            <a:br>
              <a:rPr lang="es" dirty="0" smtClean="0"/>
            </a:br>
            <a:endParaRPr lang="es" dirty="0"/>
          </a:p>
          <a:p>
            <a:pPr marL="457200" lvl="0" indent="-419100" rtl="0">
              <a:buClr>
                <a:schemeClr val="dk1"/>
              </a:buClr>
              <a:buSzPct val="166666"/>
              <a:buFont typeface="Arial"/>
              <a:buChar char="•"/>
            </a:pPr>
            <a:r>
              <a:rPr lang="es" dirty="0"/>
              <a:t>Schedule </a:t>
            </a:r>
            <a:r>
              <a:rPr lang="es" dirty="0" smtClean="0"/>
              <a:t>(Listado </a:t>
            </a:r>
            <a:r>
              <a:rPr lang="es" dirty="0"/>
              <a:t>de acciones</a:t>
            </a:r>
            <a:r>
              <a:rPr lang="es" dirty="0" smtClean="0"/>
              <a:t>).</a:t>
            </a:r>
            <a:br>
              <a:rPr lang="es" dirty="0" smtClean="0"/>
            </a:br>
            <a:endParaRPr lang="es" dirty="0"/>
          </a:p>
          <a:p>
            <a:pPr marL="457200" lvl="0" indent="-419100" rtl="0">
              <a:buClr>
                <a:schemeClr val="dk1"/>
              </a:buClr>
              <a:buSzPct val="166666"/>
              <a:buFont typeface="Arial"/>
              <a:buChar char="•"/>
            </a:pPr>
            <a:r>
              <a:rPr lang="es" dirty="0"/>
              <a:t>Sistema de manejo por capas o layers</a:t>
            </a:r>
            <a:r>
              <a:rPr lang="es" dirty="0" smtClean="0"/>
              <a:t>.</a:t>
            </a:r>
            <a:br>
              <a:rPr lang="es" dirty="0" smtClean="0"/>
            </a:br>
            <a:endParaRPr lang="es" dirty="0"/>
          </a:p>
          <a:p>
            <a:pPr marL="457200" lvl="0" indent="-419100" rtl="0">
              <a:buClr>
                <a:schemeClr val="dk1"/>
              </a:buClr>
              <a:buSzPct val="166666"/>
              <a:buFont typeface="Arial"/>
              <a:buChar char="•"/>
            </a:pPr>
            <a:r>
              <a:rPr lang="es" dirty="0"/>
              <a:t>Grandes cambios con pocas </a:t>
            </a:r>
            <a:r>
              <a:rPr lang="es" dirty="0" smtClean="0"/>
              <a:t>modificaciones.</a:t>
            </a:r>
            <a:br>
              <a:rPr lang="es" dirty="0" smtClean="0"/>
            </a:br>
            <a:endParaRPr lang="es" dirty="0" smtClean="0"/>
          </a:p>
          <a:p>
            <a:pPr marL="457200" lvl="0" indent="-419100" rtl="0">
              <a:buClr>
                <a:schemeClr val="dk1"/>
              </a:buClr>
              <a:buSzPct val="166666"/>
              <a:buFont typeface="Arial"/>
              <a:buChar char="•"/>
            </a:pPr>
            <a:r>
              <a:rPr lang="es" dirty="0" smtClean="0"/>
              <a:t>Excelente </a:t>
            </a:r>
            <a:r>
              <a:rPr lang="es" dirty="0"/>
              <a:t>manejo de </a:t>
            </a:r>
            <a:r>
              <a:rPr lang="es" dirty="0" smtClean="0"/>
              <a:t>partículas </a:t>
            </a:r>
            <a:r>
              <a:rPr lang="es" dirty="0"/>
              <a:t>y efectos</a:t>
            </a:r>
            <a:r>
              <a:rPr lang="es" dirty="0" smtClean="0"/>
              <a:t>.</a:t>
            </a:r>
            <a:endParaRPr lang="es" dirty="0"/>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fade">
                                      <p:cBhvr>
                                        <p:cTn id="7" dur="500"/>
                                        <p:tgtEl>
                                          <p:spTgt spid="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
                                            <p:txEl>
                                              <p:pRg st="1" end="1"/>
                                            </p:txEl>
                                          </p:spTgt>
                                        </p:tgtEl>
                                        <p:attrNameLst>
                                          <p:attrName>style.visibility</p:attrName>
                                        </p:attrNameLst>
                                      </p:cBhvr>
                                      <p:to>
                                        <p:strVal val="visible"/>
                                      </p:to>
                                    </p:set>
                                    <p:animEffect transition="in" filter="fade">
                                      <p:cBhvr>
                                        <p:cTn id="12" dur="500"/>
                                        <p:tgtEl>
                                          <p:spTgt spid="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2">
                                            <p:txEl>
                                              <p:pRg st="2" end="2"/>
                                            </p:txEl>
                                          </p:spTgt>
                                        </p:tgtEl>
                                        <p:attrNameLst>
                                          <p:attrName>style.visibility</p:attrName>
                                        </p:attrNameLst>
                                      </p:cBhvr>
                                      <p:to>
                                        <p:strVal val="visible"/>
                                      </p:to>
                                    </p:set>
                                    <p:animEffect transition="in" filter="fade">
                                      <p:cBhvr>
                                        <p:cTn id="17" dur="500"/>
                                        <p:tgtEl>
                                          <p:spTgt spid="4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2">
                                            <p:txEl>
                                              <p:pRg st="3" end="3"/>
                                            </p:txEl>
                                          </p:spTgt>
                                        </p:tgtEl>
                                        <p:attrNameLst>
                                          <p:attrName>style.visibility</p:attrName>
                                        </p:attrNameLst>
                                      </p:cBhvr>
                                      <p:to>
                                        <p:strVal val="visible"/>
                                      </p:to>
                                    </p:set>
                                    <p:animEffect transition="in" filter="fade">
                                      <p:cBhvr>
                                        <p:cTn id="22" dur="500"/>
                                        <p:tgtEl>
                                          <p:spTgt spid="4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2">
                                            <p:txEl>
                                              <p:pRg st="4" end="4"/>
                                            </p:txEl>
                                          </p:spTgt>
                                        </p:tgtEl>
                                        <p:attrNameLst>
                                          <p:attrName>style.visibility</p:attrName>
                                        </p:attrNameLst>
                                      </p:cBhvr>
                                      <p:to>
                                        <p:strVal val="visible"/>
                                      </p:to>
                                    </p:set>
                                    <p:animEffect transition="in" filter="fade">
                                      <p:cBhvr>
                                        <p:cTn id="27" dur="500"/>
                                        <p:tgtEl>
                                          <p:spTgt spid="4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440" y="1267511"/>
            <a:ext cx="8915401" cy="6686551"/>
          </a:xfrm>
          <a:prstGeom prst="rect">
            <a:avLst/>
          </a:prstGeom>
          <a:ln>
            <a:noFill/>
          </a:ln>
          <a:effectLst>
            <a:outerShdw blurRad="292100" dist="139700" dir="2700000" algn="tl" rotWithShape="0">
              <a:srgbClr val="333333">
                <a:alpha val="65000"/>
              </a:srgbClr>
            </a:outerShdw>
          </a:effectLst>
        </p:spPr>
      </p:pic>
      <p:sp>
        <p:nvSpPr>
          <p:cNvPr id="7" name="Shape 41"/>
          <p:cNvSpPr txBox="1">
            <a:spLocks noGrp="1"/>
          </p:cNvSpPr>
          <p:nvPr>
            <p:ph type="title"/>
          </p:nvPr>
        </p:nvSpPr>
        <p:spPr>
          <a:xfrm>
            <a:off x="1125416" y="0"/>
            <a:ext cx="8229600" cy="1143000"/>
          </a:xfrm>
          <a:prstGeom prst="rect">
            <a:avLst/>
          </a:prstGeom>
        </p:spPr>
        <p:txBody>
          <a:bodyPr lIns="91425" tIns="91425" rIns="91425" bIns="91425" anchor="b" anchorCtr="0">
            <a:noAutofit/>
          </a:bodyPr>
          <a:lstStyle/>
          <a:p>
            <a:pPr>
              <a:buNone/>
            </a:pPr>
            <a:r>
              <a:rPr lang="es" sz="4000" dirty="0" smtClean="0">
                <a:solidFill>
                  <a:schemeClr val="accent5">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Estructura jerárquica de Cocos2D-X</a:t>
            </a:r>
            <a:endParaRPr lang="es" sz="4000"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562657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6738" y="1561153"/>
            <a:ext cx="8140891" cy="1938992"/>
          </a:xfrm>
          <a:prstGeom prst="rect">
            <a:avLst/>
          </a:prstGeom>
          <a:noFill/>
        </p:spPr>
        <p:txBody>
          <a:bodyPr wrap="square">
            <a:spAutoFit/>
          </a:bodyPr>
          <a:lstStyle/>
          <a:p>
            <a:r>
              <a:rPr lang="es-AR" sz="2400" dirty="0" err="1" smtClean="0">
                <a:solidFill>
                  <a:schemeClr val="accent5">
                    <a:lumMod val="75000"/>
                  </a:schemeClr>
                </a:solidFill>
                <a:latin typeface="Consolas" panose="020B0609020204030204" pitchFamily="49" charset="0"/>
                <a:cs typeface="Consolas" panose="020B0609020204030204" pitchFamily="49" charset="0"/>
              </a:rPr>
              <a:t>CCSprite</a:t>
            </a:r>
            <a:r>
              <a:rPr lang="es-AR" sz="2400" dirty="0" smtClean="0">
                <a:latin typeface="Consolas" panose="020B0609020204030204" pitchFamily="49" charset="0"/>
                <a:cs typeface="Consolas" panose="020B0609020204030204" pitchFamily="49" charset="0"/>
              </a:rPr>
              <a:t> </a:t>
            </a:r>
            <a:r>
              <a:rPr lang="es-AR" sz="2400" dirty="0">
                <a:latin typeface="Consolas" panose="020B0609020204030204" pitchFamily="49" charset="0"/>
                <a:cs typeface="Consolas" panose="020B0609020204030204" pitchFamily="49" charset="0"/>
              </a:rPr>
              <a:t>*</a:t>
            </a:r>
            <a:r>
              <a:rPr lang="es-AR" sz="2400" dirty="0" err="1">
                <a:latin typeface="Consolas" panose="020B0609020204030204" pitchFamily="49" charset="0"/>
                <a:cs typeface="Consolas" panose="020B0609020204030204" pitchFamily="49" charset="0"/>
              </a:rPr>
              <a:t>player</a:t>
            </a:r>
            <a:r>
              <a:rPr lang="es-AR" sz="2400" dirty="0">
                <a:latin typeface="Consolas" panose="020B0609020204030204" pitchFamily="49" charset="0"/>
                <a:cs typeface="Consolas" panose="020B0609020204030204" pitchFamily="49" charset="0"/>
              </a:rPr>
              <a:t>;				</a:t>
            </a:r>
          </a:p>
          <a:p>
            <a:r>
              <a:rPr lang="es-AR" sz="2400" dirty="0" err="1">
                <a:latin typeface="Consolas" panose="020B0609020204030204" pitchFamily="49" charset="0"/>
                <a:cs typeface="Consolas" panose="020B0609020204030204" pitchFamily="49" charset="0"/>
              </a:rPr>
              <a:t>player</a:t>
            </a:r>
            <a:r>
              <a:rPr lang="es-AR" sz="2400" dirty="0">
                <a:latin typeface="Consolas" panose="020B0609020204030204" pitchFamily="49" charset="0"/>
                <a:cs typeface="Consolas" panose="020B0609020204030204" pitchFamily="49" charset="0"/>
              </a:rPr>
              <a:t> = </a:t>
            </a:r>
            <a:r>
              <a:rPr lang="es-AR" sz="2400" dirty="0" err="1">
                <a:solidFill>
                  <a:schemeClr val="accent5">
                    <a:lumMod val="75000"/>
                  </a:schemeClr>
                </a:solidFill>
                <a:latin typeface="Consolas" panose="020B0609020204030204" pitchFamily="49" charset="0"/>
                <a:cs typeface="Consolas" panose="020B0609020204030204" pitchFamily="49" charset="0"/>
              </a:rPr>
              <a:t>CCSprite</a:t>
            </a:r>
            <a:r>
              <a:rPr lang="es-AR" sz="2400" dirty="0">
                <a:latin typeface="Consolas" panose="020B0609020204030204" pitchFamily="49" charset="0"/>
                <a:cs typeface="Consolas" panose="020B0609020204030204" pitchFamily="49" charset="0"/>
              </a:rPr>
              <a:t>::</a:t>
            </a:r>
            <a:r>
              <a:rPr lang="es-AR" sz="2400" dirty="0" err="1">
                <a:latin typeface="Consolas" panose="020B0609020204030204" pitchFamily="49" charset="0"/>
                <a:cs typeface="Consolas" panose="020B0609020204030204" pitchFamily="49" charset="0"/>
              </a:rPr>
              <a:t>create</a:t>
            </a:r>
            <a:r>
              <a:rPr lang="es-AR" sz="2400" dirty="0">
                <a:latin typeface="Consolas" panose="020B0609020204030204" pitchFamily="49" charset="0"/>
                <a:cs typeface="Consolas" panose="020B0609020204030204" pitchFamily="49" charset="0"/>
              </a:rPr>
              <a:t>(</a:t>
            </a:r>
            <a:r>
              <a:rPr lang="es-AR" sz="2400" dirty="0">
                <a:solidFill>
                  <a:schemeClr val="accent2">
                    <a:lumMod val="75000"/>
                  </a:schemeClr>
                </a:solidFill>
                <a:latin typeface="Consolas" panose="020B0609020204030204" pitchFamily="49" charset="0"/>
                <a:cs typeface="Consolas" panose="020B0609020204030204" pitchFamily="49" charset="0"/>
              </a:rPr>
              <a:t>"personaje.png"</a:t>
            </a:r>
            <a:r>
              <a:rPr lang="es-AR" sz="2400" dirty="0">
                <a:latin typeface="Consolas" panose="020B0609020204030204" pitchFamily="49" charset="0"/>
                <a:cs typeface="Consolas" panose="020B0609020204030204" pitchFamily="49" charset="0"/>
              </a:rPr>
              <a:t>);	</a:t>
            </a:r>
          </a:p>
          <a:p>
            <a:r>
              <a:rPr lang="es-AR" sz="2400" dirty="0" err="1">
                <a:latin typeface="Consolas" panose="020B0609020204030204" pitchFamily="49" charset="0"/>
                <a:cs typeface="Consolas" panose="020B0609020204030204" pitchFamily="49" charset="0"/>
              </a:rPr>
              <a:t>player</a:t>
            </a:r>
            <a:r>
              <a:rPr lang="es-AR" sz="2400" dirty="0">
                <a:latin typeface="Consolas" panose="020B0609020204030204" pitchFamily="49" charset="0"/>
                <a:cs typeface="Consolas" panose="020B0609020204030204" pitchFamily="49" charset="0"/>
              </a:rPr>
              <a:t>-&gt;</a:t>
            </a:r>
            <a:r>
              <a:rPr lang="es-AR" sz="2400" dirty="0" err="1" smtClean="0">
                <a:latin typeface="Consolas" panose="020B0609020204030204" pitchFamily="49" charset="0"/>
                <a:cs typeface="Consolas" panose="020B0609020204030204" pitchFamily="49" charset="0"/>
              </a:rPr>
              <a:t>setPositionX</a:t>
            </a:r>
            <a:r>
              <a:rPr lang="es-AR" sz="2400" dirty="0" smtClean="0">
                <a:latin typeface="Consolas" panose="020B0609020204030204" pitchFamily="49" charset="0"/>
                <a:cs typeface="Consolas" panose="020B0609020204030204" pitchFamily="49" charset="0"/>
              </a:rPr>
              <a:t>(</a:t>
            </a:r>
            <a:r>
              <a:rPr lang="es-AR" sz="2400" dirty="0" smtClean="0">
                <a:solidFill>
                  <a:schemeClr val="accent2">
                    <a:lumMod val="75000"/>
                  </a:schemeClr>
                </a:solidFill>
                <a:latin typeface="Consolas" panose="020B0609020204030204" pitchFamily="49" charset="0"/>
                <a:cs typeface="Consolas" panose="020B0609020204030204" pitchFamily="49" charset="0"/>
              </a:rPr>
              <a:t>640</a:t>
            </a:r>
            <a:r>
              <a:rPr lang="es-AR" sz="2400" dirty="0" smtClean="0">
                <a:latin typeface="Consolas" panose="020B0609020204030204" pitchFamily="49" charset="0"/>
                <a:cs typeface="Consolas" panose="020B0609020204030204" pitchFamily="49" charset="0"/>
              </a:rPr>
              <a:t>);</a:t>
            </a:r>
            <a:r>
              <a:rPr lang="es-AR" sz="2400" dirty="0">
                <a:latin typeface="Consolas" panose="020B0609020204030204" pitchFamily="49" charset="0"/>
                <a:cs typeface="Consolas" panose="020B0609020204030204" pitchFamily="49" charset="0"/>
              </a:rPr>
              <a:t>			</a:t>
            </a:r>
          </a:p>
          <a:p>
            <a:r>
              <a:rPr lang="es-AR" sz="2400" dirty="0" err="1">
                <a:latin typeface="Consolas" panose="020B0609020204030204" pitchFamily="49" charset="0"/>
                <a:cs typeface="Consolas" panose="020B0609020204030204" pitchFamily="49" charset="0"/>
              </a:rPr>
              <a:t>player</a:t>
            </a:r>
            <a:r>
              <a:rPr lang="es-AR" sz="2400" dirty="0">
                <a:latin typeface="Consolas" panose="020B0609020204030204" pitchFamily="49" charset="0"/>
                <a:cs typeface="Consolas" panose="020B0609020204030204" pitchFamily="49" charset="0"/>
              </a:rPr>
              <a:t>-&gt;</a:t>
            </a:r>
            <a:r>
              <a:rPr lang="es-AR" sz="2400" dirty="0" err="1" smtClean="0">
                <a:latin typeface="Consolas" panose="020B0609020204030204" pitchFamily="49" charset="0"/>
                <a:cs typeface="Consolas" panose="020B0609020204030204" pitchFamily="49" charset="0"/>
              </a:rPr>
              <a:t>setPositionY</a:t>
            </a:r>
            <a:r>
              <a:rPr lang="es-AR" sz="2400" dirty="0" smtClean="0">
                <a:latin typeface="Consolas" panose="020B0609020204030204" pitchFamily="49" charset="0"/>
                <a:cs typeface="Consolas" panose="020B0609020204030204" pitchFamily="49" charset="0"/>
              </a:rPr>
              <a:t>(</a:t>
            </a:r>
            <a:r>
              <a:rPr lang="es-AR" sz="2400" dirty="0" smtClean="0">
                <a:solidFill>
                  <a:schemeClr val="accent2">
                    <a:lumMod val="75000"/>
                  </a:schemeClr>
                </a:solidFill>
                <a:latin typeface="Consolas" panose="020B0609020204030204" pitchFamily="49" charset="0"/>
                <a:cs typeface="Consolas" panose="020B0609020204030204" pitchFamily="49" charset="0"/>
              </a:rPr>
              <a:t>380</a:t>
            </a:r>
            <a:r>
              <a:rPr lang="es-AR" sz="2400" dirty="0" smtClean="0">
                <a:latin typeface="Consolas" panose="020B0609020204030204" pitchFamily="49" charset="0"/>
                <a:cs typeface="Consolas" panose="020B0609020204030204" pitchFamily="49" charset="0"/>
              </a:rPr>
              <a:t>);</a:t>
            </a:r>
            <a:r>
              <a:rPr lang="es-AR" sz="2400" dirty="0">
                <a:latin typeface="Consolas" panose="020B0609020204030204" pitchFamily="49" charset="0"/>
                <a:cs typeface="Consolas" panose="020B0609020204030204" pitchFamily="49" charset="0"/>
              </a:rPr>
              <a:t>			</a:t>
            </a:r>
          </a:p>
          <a:p>
            <a:r>
              <a:rPr lang="es-AR" sz="2400" dirty="0" err="1">
                <a:solidFill>
                  <a:srgbClr val="0000FF"/>
                </a:solidFill>
                <a:latin typeface="Consolas" panose="020B0609020204030204" pitchFamily="49" charset="0"/>
                <a:cs typeface="Consolas" panose="020B0609020204030204" pitchFamily="49" charset="0"/>
              </a:rPr>
              <a:t>this</a:t>
            </a:r>
            <a:r>
              <a:rPr lang="es-AR" sz="2400" dirty="0">
                <a:latin typeface="Consolas" panose="020B0609020204030204" pitchFamily="49" charset="0"/>
                <a:cs typeface="Consolas" panose="020B0609020204030204" pitchFamily="49" charset="0"/>
              </a:rPr>
              <a:t>-&gt;</a:t>
            </a:r>
            <a:r>
              <a:rPr lang="es-AR" sz="2400" dirty="0" err="1">
                <a:latin typeface="Consolas" panose="020B0609020204030204" pitchFamily="49" charset="0"/>
                <a:cs typeface="Consolas" panose="020B0609020204030204" pitchFamily="49" charset="0"/>
              </a:rPr>
              <a:t>addChild</a:t>
            </a:r>
            <a:r>
              <a:rPr lang="es-AR" sz="2400" dirty="0">
                <a:latin typeface="Consolas" panose="020B0609020204030204" pitchFamily="49" charset="0"/>
                <a:cs typeface="Consolas" panose="020B0609020204030204" pitchFamily="49" charset="0"/>
              </a:rPr>
              <a:t>(player,1);	</a:t>
            </a:r>
            <a:r>
              <a:rPr lang="es-AR" sz="2400" dirty="0" smtClean="0">
                <a:highlight>
                  <a:srgbClr val="FFFFFF"/>
                </a:highlight>
                <a:latin typeface="Consolas" panose="020B0609020204030204" pitchFamily="49" charset="0"/>
              </a:rPr>
              <a:t>		</a:t>
            </a:r>
            <a:endParaRPr lang="es-AR" sz="2400" dirty="0"/>
          </a:p>
        </p:txBody>
      </p:sp>
      <p:sp>
        <p:nvSpPr>
          <p:cNvPr id="4" name="Rectangle 3"/>
          <p:cNvSpPr/>
          <p:nvPr/>
        </p:nvSpPr>
        <p:spPr>
          <a:xfrm>
            <a:off x="975814" y="1028162"/>
            <a:ext cx="4432624" cy="461665"/>
          </a:xfrm>
          <a:prstGeom prst="rect">
            <a:avLst/>
          </a:prstGeom>
        </p:spPr>
        <p:txBody>
          <a:bodyPr wrap="none">
            <a:spAutoFit/>
          </a:bodyPr>
          <a:lstStyle/>
          <a:p>
            <a:r>
              <a:rPr lang="es-AR" sz="2400" dirty="0">
                <a:solidFill>
                  <a:srgbClr val="296D31"/>
                </a:solidFill>
                <a:latin typeface="Consolas" panose="020B0609020204030204" pitchFamily="49" charset="0"/>
                <a:cs typeface="Consolas" panose="020B0609020204030204" pitchFamily="49" charset="0"/>
              </a:rPr>
              <a:t>// </a:t>
            </a:r>
            <a:r>
              <a:rPr lang="es-AR" sz="2400" dirty="0" smtClean="0">
                <a:solidFill>
                  <a:srgbClr val="296D31"/>
                </a:solidFill>
                <a:latin typeface="Consolas" panose="020B0609020204030204" pitchFamily="49" charset="0"/>
                <a:cs typeface="Consolas" panose="020B0609020204030204" pitchFamily="49" charset="0"/>
              </a:rPr>
              <a:t>Creación del personaje</a:t>
            </a:r>
            <a:endParaRPr lang="es-AR" sz="2400" dirty="0">
              <a:solidFill>
                <a:srgbClr val="296D31"/>
              </a:solidFill>
              <a:latin typeface="Consolas" panose="020B0609020204030204" pitchFamily="49" charset="0"/>
              <a:cs typeface="Consolas" panose="020B0609020204030204" pitchFamily="49" charset="0"/>
            </a:endParaRPr>
          </a:p>
        </p:txBody>
      </p:sp>
      <p:pic>
        <p:nvPicPr>
          <p:cNvPr id="2050" name="Picture 2" descr="http://www.artisanduweb.be/images/monito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0114" y="4039736"/>
            <a:ext cx="3076227" cy="30762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images3.wikia.nocookie.net/__cb20101109043414/mario/es/images/4/4a/Mariobros_Sprite_de_cha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5187" y="4910565"/>
            <a:ext cx="821996" cy="821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195112"/>
      </p:ext>
    </p:extLst>
  </p:cSld>
  <p:clrMapOvr>
    <a:masterClrMapping/>
  </p:clrMapOvr>
  <mc:AlternateContent xmlns:mc="http://schemas.openxmlformats.org/markup-compatibility/2006">
    <mc:Choice xmlns:p14="http://schemas.microsoft.com/office/powerpoint/2010/main" Requires="p14">
      <p:transition spd="slow" p14:dur="125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750"/>
                                        <p:tgtEl>
                                          <p:spTgt spid="2050"/>
                                        </p:tgtEl>
                                      </p:cBhvr>
                                    </p:animEffect>
                                    <p:anim calcmode="lin" valueType="num">
                                      <p:cBhvr>
                                        <p:cTn id="13" dur="750" fill="hold"/>
                                        <p:tgtEl>
                                          <p:spTgt spid="2050"/>
                                        </p:tgtEl>
                                        <p:attrNameLst>
                                          <p:attrName>ppt_x</p:attrName>
                                        </p:attrNameLst>
                                      </p:cBhvr>
                                      <p:tavLst>
                                        <p:tav tm="0">
                                          <p:val>
                                            <p:strVal val="#ppt_x"/>
                                          </p:val>
                                        </p:tav>
                                        <p:tav tm="100000">
                                          <p:val>
                                            <p:strVal val="#ppt_x"/>
                                          </p:val>
                                        </p:tav>
                                      </p:tavLst>
                                    </p:anim>
                                    <p:anim calcmode="lin" valueType="num">
                                      <p:cBhvr>
                                        <p:cTn id="14" dur="75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57701" y="180384"/>
            <a:ext cx="6471643" cy="892552"/>
          </a:xfrm>
          <a:prstGeom prst="rect">
            <a:avLst/>
          </a:prstGeom>
        </p:spPr>
        <p:txBody>
          <a:bodyPr wrap="none">
            <a:spAutoFit/>
          </a:bodyPr>
          <a:lstStyle/>
          <a:p>
            <a:r>
              <a:rPr lang="es-AR" sz="2800" dirty="0" smtClean="0">
                <a:solidFill>
                  <a:srgbClr val="296D31"/>
                </a:solidFill>
                <a:latin typeface="Consolas" panose="020B0609020204030204" pitchFamily="49" charset="0"/>
                <a:cs typeface="Consolas" panose="020B0609020204030204" pitchFamily="49" charset="0"/>
              </a:rPr>
              <a:t>Utilización de los </a:t>
            </a:r>
            <a:r>
              <a:rPr lang="es-AR" sz="2800" dirty="0" err="1" smtClean="0">
                <a:solidFill>
                  <a:srgbClr val="296D31"/>
                </a:solidFill>
                <a:latin typeface="Consolas" panose="020B0609020204030204" pitchFamily="49" charset="0"/>
                <a:cs typeface="Consolas" panose="020B0609020204030204" pitchFamily="49" charset="0"/>
              </a:rPr>
              <a:t>schedule</a:t>
            </a:r>
            <a:endParaRPr lang="es-AR" sz="2800" dirty="0" smtClean="0">
              <a:solidFill>
                <a:srgbClr val="296D31"/>
              </a:solidFill>
              <a:latin typeface="Consolas" panose="020B0609020204030204" pitchFamily="49" charset="0"/>
              <a:cs typeface="Consolas" panose="020B0609020204030204" pitchFamily="49" charset="0"/>
            </a:endParaRPr>
          </a:p>
          <a:p>
            <a:r>
              <a:rPr lang="es-AR" sz="2400" dirty="0" smtClean="0">
                <a:solidFill>
                  <a:srgbClr val="296D31"/>
                </a:solidFill>
                <a:latin typeface="Consolas" panose="020B0609020204030204" pitchFamily="49" charset="0"/>
                <a:cs typeface="Consolas" panose="020B0609020204030204" pitchFamily="49" charset="0"/>
              </a:rPr>
              <a:t>Creando los eventos para los enemigos</a:t>
            </a:r>
            <a:endParaRPr lang="es-AR" sz="2400" dirty="0">
              <a:solidFill>
                <a:srgbClr val="296D31"/>
              </a:solidFill>
              <a:latin typeface="Consolas" panose="020B0609020204030204" pitchFamily="49" charset="0"/>
              <a:cs typeface="Consolas" panose="020B0609020204030204" pitchFamily="49" charset="0"/>
            </a:endParaRPr>
          </a:p>
        </p:txBody>
      </p:sp>
      <p:sp>
        <p:nvSpPr>
          <p:cNvPr id="3" name="Rectangle 2"/>
          <p:cNvSpPr/>
          <p:nvPr/>
        </p:nvSpPr>
        <p:spPr>
          <a:xfrm>
            <a:off x="743802" y="1782115"/>
            <a:ext cx="9785444" cy="2308324"/>
          </a:xfrm>
          <a:prstGeom prst="rect">
            <a:avLst/>
          </a:prstGeom>
        </p:spPr>
        <p:txBody>
          <a:bodyPr wrap="square">
            <a:spAutoFit/>
          </a:bodyPr>
          <a:lstStyle/>
          <a:p>
            <a:r>
              <a:rPr lang="es-AR" sz="1600" dirty="0" err="1">
                <a:solidFill>
                  <a:srgbClr val="0070C0"/>
                </a:solidFill>
                <a:latin typeface="Consolas" panose="020B0609020204030204" pitchFamily="49" charset="0"/>
                <a:cs typeface="Consolas" panose="020B0609020204030204" pitchFamily="49" charset="0"/>
              </a:rPr>
              <a:t>CCFiniteTimeAction</a:t>
            </a:r>
            <a:r>
              <a:rPr lang="es-AR" sz="1600" dirty="0">
                <a:latin typeface="Consolas" panose="020B0609020204030204" pitchFamily="49" charset="0"/>
                <a:cs typeface="Consolas" panose="020B0609020204030204" pitchFamily="49" charset="0"/>
              </a:rPr>
              <a:t>* </a:t>
            </a:r>
            <a:r>
              <a:rPr lang="es-AR" sz="1600" dirty="0" smtClean="0">
                <a:latin typeface="Consolas" panose="020B0609020204030204" pitchFamily="49" charset="0"/>
                <a:cs typeface="Consolas" panose="020B0609020204030204" pitchFamily="49" charset="0"/>
              </a:rPr>
              <a:t>prepara;</a:t>
            </a:r>
            <a:endParaRPr lang="es-AR" sz="1600" dirty="0">
              <a:latin typeface="Consolas" panose="020B0609020204030204" pitchFamily="49" charset="0"/>
              <a:cs typeface="Consolas" panose="020B0609020204030204" pitchFamily="49" charset="0"/>
            </a:endParaRPr>
          </a:p>
          <a:p>
            <a:r>
              <a:rPr lang="es-AR" sz="1600" dirty="0">
                <a:latin typeface="Consolas" panose="020B0609020204030204" pitchFamily="49" charset="0"/>
                <a:cs typeface="Consolas" panose="020B0609020204030204" pitchFamily="49" charset="0"/>
              </a:rPr>
              <a:t>listo = </a:t>
            </a:r>
            <a:r>
              <a:rPr lang="es-AR" sz="1600" dirty="0" err="1">
                <a:solidFill>
                  <a:srgbClr val="0070C0"/>
                </a:solidFill>
                <a:latin typeface="Consolas" panose="020B0609020204030204" pitchFamily="49" charset="0"/>
                <a:cs typeface="Consolas" panose="020B0609020204030204" pitchFamily="49" charset="0"/>
              </a:rPr>
              <a:t>CCMoveTo</a:t>
            </a:r>
            <a:r>
              <a:rPr lang="es-AR" sz="1600" dirty="0">
                <a:latin typeface="Consolas" panose="020B0609020204030204" pitchFamily="49" charset="0"/>
                <a:cs typeface="Consolas" panose="020B0609020204030204" pitchFamily="49" charset="0"/>
              </a:rPr>
              <a:t>::</a:t>
            </a:r>
            <a:r>
              <a:rPr lang="es-AR" sz="1600" dirty="0" err="1">
                <a:latin typeface="Consolas" panose="020B0609020204030204" pitchFamily="49" charset="0"/>
                <a:cs typeface="Consolas" panose="020B0609020204030204" pitchFamily="49" charset="0"/>
              </a:rPr>
              <a:t>create</a:t>
            </a:r>
            <a:r>
              <a:rPr lang="es-AR" sz="1600" dirty="0">
                <a:latin typeface="Consolas" panose="020B0609020204030204" pitchFamily="49" charset="0"/>
                <a:cs typeface="Consolas" panose="020B0609020204030204" pitchFamily="49" charset="0"/>
              </a:rPr>
              <a:t>((</a:t>
            </a:r>
            <a:r>
              <a:rPr lang="es-AR" sz="1600" dirty="0" err="1">
                <a:solidFill>
                  <a:srgbClr val="0000FF"/>
                </a:solidFill>
                <a:latin typeface="Consolas" panose="020B0609020204030204" pitchFamily="49" charset="0"/>
                <a:cs typeface="Consolas" panose="020B0609020204030204" pitchFamily="49" charset="0"/>
              </a:rPr>
              <a:t>float</a:t>
            </a:r>
            <a:r>
              <a:rPr lang="es-AR" sz="1600" dirty="0">
                <a:latin typeface="Consolas" panose="020B0609020204030204" pitchFamily="49" charset="0"/>
                <a:cs typeface="Consolas" panose="020B0609020204030204" pitchFamily="49" charset="0"/>
              </a:rPr>
              <a:t>)</a:t>
            </a:r>
            <a:r>
              <a:rPr lang="es-AR" sz="1600" dirty="0" err="1">
                <a:latin typeface="Consolas" panose="020B0609020204030204" pitchFamily="49" charset="0"/>
                <a:cs typeface="Consolas" panose="020B0609020204030204" pitchFamily="49" charset="0"/>
              </a:rPr>
              <a:t>actualDuration,ccp</a:t>
            </a:r>
            <a:r>
              <a:rPr lang="es-AR" sz="1600" dirty="0">
                <a:latin typeface="Consolas" panose="020B0609020204030204" pitchFamily="49" charset="0"/>
                <a:cs typeface="Consolas" panose="020B0609020204030204" pitchFamily="49" charset="0"/>
              </a:rPr>
              <a:t>(X,Y));</a:t>
            </a:r>
            <a:br>
              <a:rPr lang="es-AR" sz="1600" dirty="0">
                <a:latin typeface="Consolas" panose="020B0609020204030204" pitchFamily="49" charset="0"/>
                <a:cs typeface="Consolas" panose="020B0609020204030204" pitchFamily="49" charset="0"/>
              </a:rPr>
            </a:br>
            <a:endParaRPr lang="es-AR" sz="1600" dirty="0">
              <a:latin typeface="Consolas" panose="020B0609020204030204" pitchFamily="49" charset="0"/>
              <a:cs typeface="Consolas" panose="020B0609020204030204" pitchFamily="49" charset="0"/>
            </a:endParaRPr>
          </a:p>
          <a:p>
            <a:r>
              <a:rPr lang="es-AR" sz="1600" dirty="0" err="1">
                <a:solidFill>
                  <a:srgbClr val="0070C0"/>
                </a:solidFill>
                <a:latin typeface="Consolas" panose="020B0609020204030204" pitchFamily="49" charset="0"/>
                <a:cs typeface="Consolas" panose="020B0609020204030204" pitchFamily="49" charset="0"/>
              </a:rPr>
              <a:t>CCFiniteTimeAction</a:t>
            </a:r>
            <a:r>
              <a:rPr lang="es-AR" sz="1600" dirty="0">
                <a:latin typeface="Consolas" panose="020B0609020204030204" pitchFamily="49" charset="0"/>
                <a:cs typeface="Consolas" panose="020B0609020204030204" pitchFamily="49" charset="0"/>
              </a:rPr>
              <a:t>* bajando;</a:t>
            </a:r>
          </a:p>
          <a:p>
            <a:r>
              <a:rPr lang="es-AR" sz="1600" dirty="0">
                <a:latin typeface="Consolas" panose="020B0609020204030204" pitchFamily="49" charset="0"/>
                <a:cs typeface="Consolas" panose="020B0609020204030204" pitchFamily="49" charset="0"/>
              </a:rPr>
              <a:t>bajando = </a:t>
            </a:r>
            <a:r>
              <a:rPr lang="es-AR" sz="1600" dirty="0" err="1">
                <a:solidFill>
                  <a:srgbClr val="0070C0"/>
                </a:solidFill>
                <a:latin typeface="Consolas" panose="020B0609020204030204" pitchFamily="49" charset="0"/>
                <a:cs typeface="Consolas" panose="020B0609020204030204" pitchFamily="49" charset="0"/>
              </a:rPr>
              <a:t>CCCallFuncN</a:t>
            </a:r>
            <a:r>
              <a:rPr lang="es-AR" sz="1600" dirty="0">
                <a:latin typeface="Consolas" panose="020B0609020204030204" pitchFamily="49" charset="0"/>
                <a:cs typeface="Consolas" panose="020B0609020204030204" pitchFamily="49" charset="0"/>
              </a:rPr>
              <a:t>::</a:t>
            </a:r>
            <a:r>
              <a:rPr lang="es-AR" sz="1600" dirty="0" err="1">
                <a:latin typeface="Consolas" panose="020B0609020204030204" pitchFamily="49" charset="0"/>
                <a:cs typeface="Consolas" panose="020B0609020204030204" pitchFamily="49" charset="0"/>
              </a:rPr>
              <a:t>create</a:t>
            </a:r>
            <a:r>
              <a:rPr lang="es-AR" sz="1600" dirty="0">
                <a:latin typeface="Consolas" panose="020B0609020204030204" pitchFamily="49" charset="0"/>
                <a:cs typeface="Consolas" panose="020B0609020204030204" pitchFamily="49" charset="0"/>
              </a:rPr>
              <a:t>(</a:t>
            </a:r>
            <a:r>
              <a:rPr lang="es-AR" sz="1600" dirty="0" err="1">
                <a:solidFill>
                  <a:srgbClr val="0000FF"/>
                </a:solidFill>
                <a:latin typeface="Consolas" panose="020B0609020204030204" pitchFamily="49" charset="0"/>
                <a:cs typeface="Consolas" panose="020B0609020204030204" pitchFamily="49" charset="0"/>
              </a:rPr>
              <a:t>this</a:t>
            </a:r>
            <a:r>
              <a:rPr lang="es-AR" sz="1600" dirty="0" err="1">
                <a:latin typeface="Consolas" panose="020B0609020204030204" pitchFamily="49" charset="0"/>
                <a:cs typeface="Consolas" panose="020B0609020204030204" pitchFamily="49" charset="0"/>
              </a:rPr>
              <a:t>,</a:t>
            </a:r>
            <a:r>
              <a:rPr lang="es-AR" sz="1600" dirty="0" err="1">
                <a:solidFill>
                  <a:srgbClr val="7030A0"/>
                </a:solidFill>
                <a:latin typeface="Consolas" panose="020B0609020204030204" pitchFamily="49" charset="0"/>
                <a:cs typeface="Consolas" panose="020B0609020204030204" pitchFamily="49" charset="0"/>
              </a:rPr>
              <a:t>callfuncN_selector</a:t>
            </a:r>
            <a:r>
              <a:rPr lang="es-AR" sz="1600" dirty="0">
                <a:latin typeface="Consolas" panose="020B0609020204030204" pitchFamily="49" charset="0"/>
                <a:cs typeface="Consolas" panose="020B0609020204030204" pitchFamily="49" charset="0"/>
              </a:rPr>
              <a:t>(</a:t>
            </a:r>
            <a:r>
              <a:rPr lang="es-AR" sz="1600" dirty="0" err="1">
                <a:latin typeface="Consolas" panose="020B0609020204030204" pitchFamily="49" charset="0"/>
                <a:cs typeface="Consolas" panose="020B0609020204030204" pitchFamily="49" charset="0"/>
              </a:rPr>
              <a:t>spriteMoveFinished</a:t>
            </a:r>
            <a:r>
              <a:rPr lang="es-AR" sz="1600" dirty="0">
                <a:latin typeface="Consolas" panose="020B0609020204030204" pitchFamily="49" charset="0"/>
                <a:cs typeface="Consolas" panose="020B0609020204030204" pitchFamily="49" charset="0"/>
              </a:rPr>
              <a:t>));</a:t>
            </a:r>
            <a:br>
              <a:rPr lang="es-AR" sz="1600" dirty="0">
                <a:latin typeface="Consolas" panose="020B0609020204030204" pitchFamily="49" charset="0"/>
                <a:cs typeface="Consolas" panose="020B0609020204030204" pitchFamily="49" charset="0"/>
              </a:rPr>
            </a:br>
            <a:endParaRPr lang="es-AR" sz="1600" dirty="0">
              <a:latin typeface="Consolas" panose="020B0609020204030204" pitchFamily="49" charset="0"/>
              <a:cs typeface="Consolas" panose="020B0609020204030204" pitchFamily="49" charset="0"/>
            </a:endParaRPr>
          </a:p>
          <a:p>
            <a:r>
              <a:rPr lang="es-AR" sz="1600" dirty="0" err="1">
                <a:solidFill>
                  <a:srgbClr val="0070C0"/>
                </a:solidFill>
                <a:latin typeface="Consolas" panose="020B0609020204030204" pitchFamily="49" charset="0"/>
                <a:cs typeface="Consolas" panose="020B0609020204030204" pitchFamily="49" charset="0"/>
              </a:rPr>
              <a:t>CCFiniteTimeAction</a:t>
            </a:r>
            <a:r>
              <a:rPr lang="es-AR" sz="1600" dirty="0">
                <a:latin typeface="Consolas" panose="020B0609020204030204" pitchFamily="49" charset="0"/>
                <a:cs typeface="Consolas" panose="020B0609020204030204" pitchFamily="49" charset="0"/>
              </a:rPr>
              <a:t>* </a:t>
            </a:r>
            <a:r>
              <a:rPr lang="es-AR" sz="1600" dirty="0" err="1">
                <a:latin typeface="Consolas" panose="020B0609020204030204" pitchFamily="49" charset="0"/>
                <a:cs typeface="Consolas" panose="020B0609020204030204" pitchFamily="49" charset="0"/>
              </a:rPr>
              <a:t>llega_base</a:t>
            </a:r>
            <a:r>
              <a:rPr lang="es-AR" sz="1600" dirty="0">
                <a:latin typeface="Consolas" panose="020B0609020204030204" pitchFamily="49" charset="0"/>
                <a:cs typeface="Consolas" panose="020B0609020204030204" pitchFamily="49" charset="0"/>
              </a:rPr>
              <a:t>;</a:t>
            </a:r>
          </a:p>
          <a:p>
            <a:r>
              <a:rPr lang="es-AR" sz="1600" dirty="0" err="1">
                <a:latin typeface="Consolas" panose="020B0609020204030204" pitchFamily="49" charset="0"/>
                <a:cs typeface="Consolas" panose="020B0609020204030204" pitchFamily="49" charset="0"/>
              </a:rPr>
              <a:t>llega_base</a:t>
            </a:r>
            <a:r>
              <a:rPr lang="es-AR" sz="1600" dirty="0">
                <a:latin typeface="Consolas" panose="020B0609020204030204" pitchFamily="49" charset="0"/>
                <a:cs typeface="Consolas" panose="020B0609020204030204" pitchFamily="49" charset="0"/>
              </a:rPr>
              <a:t>  = </a:t>
            </a:r>
            <a:r>
              <a:rPr lang="es-AR" sz="1600" dirty="0" err="1">
                <a:solidFill>
                  <a:srgbClr val="0070C0"/>
                </a:solidFill>
                <a:latin typeface="Consolas" panose="020B0609020204030204" pitchFamily="49" charset="0"/>
                <a:cs typeface="Consolas" panose="020B0609020204030204" pitchFamily="49" charset="0"/>
              </a:rPr>
              <a:t>CCMoveTo</a:t>
            </a:r>
            <a:r>
              <a:rPr lang="es-AR" sz="1600" dirty="0">
                <a:latin typeface="Consolas" panose="020B0609020204030204" pitchFamily="49" charset="0"/>
                <a:cs typeface="Consolas" panose="020B0609020204030204" pitchFamily="49" charset="0"/>
              </a:rPr>
              <a:t>::</a:t>
            </a:r>
            <a:r>
              <a:rPr lang="es-AR" sz="1600" dirty="0" err="1">
                <a:latin typeface="Consolas" panose="020B0609020204030204" pitchFamily="49" charset="0"/>
                <a:cs typeface="Consolas" panose="020B0609020204030204" pitchFamily="49" charset="0"/>
              </a:rPr>
              <a:t>create</a:t>
            </a:r>
            <a:r>
              <a:rPr lang="es-AR" sz="1600" dirty="0">
                <a:latin typeface="Consolas" panose="020B0609020204030204" pitchFamily="49" charset="0"/>
                <a:cs typeface="Consolas" panose="020B0609020204030204" pitchFamily="49" charset="0"/>
              </a:rPr>
              <a:t>((</a:t>
            </a:r>
            <a:r>
              <a:rPr lang="es-AR" sz="1600" dirty="0" err="1">
                <a:solidFill>
                  <a:srgbClr val="0000FF"/>
                </a:solidFill>
                <a:latin typeface="Consolas" panose="020B0609020204030204" pitchFamily="49" charset="0"/>
                <a:cs typeface="Consolas" panose="020B0609020204030204" pitchFamily="49" charset="0"/>
              </a:rPr>
              <a:t>float</a:t>
            </a:r>
            <a:r>
              <a:rPr lang="es-AR" sz="1600" dirty="0">
                <a:latin typeface="Consolas" panose="020B0609020204030204" pitchFamily="49" charset="0"/>
                <a:cs typeface="Consolas" panose="020B0609020204030204" pitchFamily="49" charset="0"/>
              </a:rPr>
              <a:t>)3, </a:t>
            </a:r>
            <a:r>
              <a:rPr lang="es-AR" sz="1600" dirty="0" err="1">
                <a:latin typeface="Consolas" panose="020B0609020204030204" pitchFamily="49" charset="0"/>
                <a:cs typeface="Consolas" panose="020B0609020204030204" pitchFamily="49" charset="0"/>
              </a:rPr>
              <a:t>ccp</a:t>
            </a:r>
            <a:r>
              <a:rPr lang="es-AR" sz="1600" dirty="0">
                <a:latin typeface="Consolas" panose="020B0609020204030204" pitchFamily="49" charset="0"/>
                <a:cs typeface="Consolas" panose="020B0609020204030204" pitchFamily="49" charset="0"/>
              </a:rPr>
              <a:t>(X,Y));</a:t>
            </a:r>
          </a:p>
          <a:p>
            <a:endParaRPr lang="es-AR" sz="1600" dirty="0">
              <a:latin typeface="Consolas" panose="020B0609020204030204" pitchFamily="49" charset="0"/>
              <a:cs typeface="Consolas" panose="020B0609020204030204" pitchFamily="49" charset="0"/>
            </a:endParaRPr>
          </a:p>
        </p:txBody>
      </p:sp>
      <p:sp>
        <p:nvSpPr>
          <p:cNvPr id="6" name="Rectangle 5"/>
          <p:cNvSpPr/>
          <p:nvPr/>
        </p:nvSpPr>
        <p:spPr>
          <a:xfrm>
            <a:off x="552734" y="3936550"/>
            <a:ext cx="9519315" cy="307777"/>
          </a:xfrm>
          <a:prstGeom prst="rect">
            <a:avLst/>
          </a:prstGeom>
        </p:spPr>
        <p:txBody>
          <a:bodyPr wrap="square">
            <a:spAutoFit/>
          </a:bodyPr>
          <a:lstStyle/>
          <a:p>
            <a:r>
              <a:rPr lang="es-AR" dirty="0">
                <a:latin typeface="Consolas" panose="020B0609020204030204" pitchFamily="49" charset="0"/>
                <a:cs typeface="Consolas" panose="020B0609020204030204" pitchFamily="49" charset="0"/>
              </a:rPr>
              <a:t>target-&gt;</a:t>
            </a:r>
            <a:r>
              <a:rPr lang="es-AR" dirty="0" err="1">
                <a:latin typeface="Consolas" panose="020B0609020204030204" pitchFamily="49" charset="0"/>
                <a:cs typeface="Consolas" panose="020B0609020204030204" pitchFamily="49" charset="0"/>
              </a:rPr>
              <a:t>runAction</a:t>
            </a:r>
            <a:r>
              <a:rPr lang="es-AR" dirty="0">
                <a:latin typeface="Consolas" panose="020B0609020204030204" pitchFamily="49" charset="0"/>
                <a:cs typeface="Consolas" panose="020B0609020204030204" pitchFamily="49" charset="0"/>
              </a:rPr>
              <a:t>(</a:t>
            </a:r>
            <a:r>
              <a:rPr lang="es-AR" dirty="0" err="1">
                <a:solidFill>
                  <a:srgbClr val="0070C0"/>
                </a:solidFill>
                <a:latin typeface="Consolas" panose="020B0609020204030204" pitchFamily="49" charset="0"/>
                <a:cs typeface="Consolas" panose="020B0609020204030204" pitchFamily="49" charset="0"/>
              </a:rPr>
              <a:t>CCSequence</a:t>
            </a:r>
            <a:r>
              <a:rPr lang="es-AR" dirty="0">
                <a:latin typeface="Consolas" panose="020B0609020204030204" pitchFamily="49" charset="0"/>
                <a:cs typeface="Consolas" panose="020B0609020204030204" pitchFamily="49" charset="0"/>
              </a:rPr>
              <a:t>::</a:t>
            </a:r>
            <a:r>
              <a:rPr lang="es-AR" dirty="0" err="1" smtClean="0">
                <a:latin typeface="Consolas" panose="020B0609020204030204" pitchFamily="49" charset="0"/>
                <a:cs typeface="Consolas" panose="020B0609020204030204" pitchFamily="49" charset="0"/>
              </a:rPr>
              <a:t>create</a:t>
            </a:r>
            <a:r>
              <a:rPr lang="es-AR" dirty="0" smtClean="0">
                <a:latin typeface="Consolas" panose="020B0609020204030204" pitchFamily="49" charset="0"/>
                <a:cs typeface="Consolas" panose="020B0609020204030204" pitchFamily="49" charset="0"/>
              </a:rPr>
              <a:t>(</a:t>
            </a:r>
            <a:r>
              <a:rPr lang="es-AR" dirty="0" err="1" smtClean="0">
                <a:latin typeface="Consolas" panose="020B0609020204030204" pitchFamily="49" charset="0"/>
                <a:cs typeface="Consolas" panose="020B0609020204030204" pitchFamily="49" charset="0"/>
              </a:rPr>
              <a:t>prepara,bajando,llega_base,actionMoveDone,</a:t>
            </a:r>
            <a:r>
              <a:rPr lang="es-AR" dirty="0" err="1" smtClean="0">
                <a:solidFill>
                  <a:srgbClr val="7030A0"/>
                </a:solidFill>
                <a:latin typeface="Consolas" panose="020B0609020204030204" pitchFamily="49" charset="0"/>
                <a:cs typeface="Consolas" panose="020B0609020204030204" pitchFamily="49" charset="0"/>
              </a:rPr>
              <a:t>NULL</a:t>
            </a:r>
            <a:r>
              <a:rPr lang="es-AR" dirty="0">
                <a:latin typeface="Consolas" panose="020B0609020204030204" pitchFamily="49" charset="0"/>
                <a:cs typeface="Consolas" panose="020B0609020204030204" pitchFamily="49" charset="0"/>
              </a:rPr>
              <a:t>));</a:t>
            </a:r>
          </a:p>
        </p:txBody>
      </p:sp>
      <p:sp>
        <p:nvSpPr>
          <p:cNvPr id="7" name="Rectangle 6"/>
          <p:cNvSpPr/>
          <p:nvPr/>
        </p:nvSpPr>
        <p:spPr>
          <a:xfrm>
            <a:off x="948519" y="1382005"/>
            <a:ext cx="6673622" cy="400110"/>
          </a:xfrm>
          <a:prstGeom prst="rect">
            <a:avLst/>
          </a:prstGeom>
        </p:spPr>
        <p:txBody>
          <a:bodyPr wrap="none">
            <a:spAutoFit/>
          </a:bodyPr>
          <a:lstStyle/>
          <a:p>
            <a:r>
              <a:rPr lang="es-AR" sz="2000" dirty="0">
                <a:solidFill>
                  <a:srgbClr val="296D31"/>
                </a:solidFill>
                <a:latin typeface="Consolas" panose="020B0609020204030204" pitchFamily="49" charset="0"/>
                <a:cs typeface="Consolas" panose="020B0609020204030204" pitchFamily="49" charset="0"/>
              </a:rPr>
              <a:t>// </a:t>
            </a:r>
            <a:r>
              <a:rPr lang="es-AR" sz="2000" dirty="0" smtClean="0">
                <a:solidFill>
                  <a:srgbClr val="296D31"/>
                </a:solidFill>
                <a:latin typeface="Consolas" panose="020B0609020204030204" pitchFamily="49" charset="0"/>
                <a:cs typeface="Consolas" panose="020B0609020204030204" pitchFamily="49" charset="0"/>
              </a:rPr>
              <a:t>Comenzamos definiendo una lista de acciones</a:t>
            </a:r>
            <a:endParaRPr lang="es-AR" sz="2000" dirty="0">
              <a:solidFill>
                <a:srgbClr val="296D3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03518839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57701" y="180384"/>
            <a:ext cx="6981398" cy="892552"/>
          </a:xfrm>
          <a:prstGeom prst="rect">
            <a:avLst/>
          </a:prstGeom>
        </p:spPr>
        <p:txBody>
          <a:bodyPr wrap="none">
            <a:spAutoFit/>
          </a:bodyPr>
          <a:lstStyle/>
          <a:p>
            <a:r>
              <a:rPr lang="es-AR" sz="2800" dirty="0" smtClean="0">
                <a:solidFill>
                  <a:srgbClr val="296D31"/>
                </a:solidFill>
                <a:latin typeface="Consolas" panose="020B0609020204030204" pitchFamily="49" charset="0"/>
                <a:cs typeface="Consolas" panose="020B0609020204030204" pitchFamily="49" charset="0"/>
              </a:rPr>
              <a:t>Utilización de los </a:t>
            </a:r>
            <a:r>
              <a:rPr lang="es-AR" sz="2800" dirty="0" err="1" smtClean="0">
                <a:solidFill>
                  <a:srgbClr val="296D31"/>
                </a:solidFill>
                <a:latin typeface="Consolas" panose="020B0609020204030204" pitchFamily="49" charset="0"/>
                <a:cs typeface="Consolas" panose="020B0609020204030204" pitchFamily="49" charset="0"/>
              </a:rPr>
              <a:t>schedule</a:t>
            </a:r>
            <a:endParaRPr lang="es-AR" sz="2800" dirty="0" smtClean="0">
              <a:solidFill>
                <a:srgbClr val="296D31"/>
              </a:solidFill>
              <a:latin typeface="Consolas" panose="020B0609020204030204" pitchFamily="49" charset="0"/>
              <a:cs typeface="Consolas" panose="020B0609020204030204" pitchFamily="49" charset="0"/>
            </a:endParaRPr>
          </a:p>
          <a:p>
            <a:r>
              <a:rPr lang="es-AR" sz="2400" dirty="0" smtClean="0">
                <a:solidFill>
                  <a:srgbClr val="296D31"/>
                </a:solidFill>
                <a:latin typeface="Consolas" panose="020B0609020204030204" pitchFamily="49" charset="0"/>
                <a:cs typeface="Consolas" panose="020B0609020204030204" pitchFamily="49" charset="0"/>
              </a:rPr>
              <a:t>Llamando a la rutina para que se ejecute</a:t>
            </a:r>
            <a:endParaRPr lang="es-AR" sz="2400" dirty="0">
              <a:solidFill>
                <a:srgbClr val="296D31"/>
              </a:solidFill>
              <a:latin typeface="Consolas" panose="020B0609020204030204" pitchFamily="49" charset="0"/>
              <a:cs typeface="Consolas" panose="020B0609020204030204" pitchFamily="49" charset="0"/>
            </a:endParaRPr>
          </a:p>
        </p:txBody>
      </p:sp>
      <p:sp>
        <p:nvSpPr>
          <p:cNvPr id="2" name="Rectangle 1"/>
          <p:cNvSpPr/>
          <p:nvPr/>
        </p:nvSpPr>
        <p:spPr>
          <a:xfrm>
            <a:off x="948519" y="2827656"/>
            <a:ext cx="8086299" cy="400110"/>
          </a:xfrm>
          <a:prstGeom prst="rect">
            <a:avLst/>
          </a:prstGeom>
        </p:spPr>
        <p:txBody>
          <a:bodyPr wrap="square">
            <a:spAutoFit/>
          </a:bodyPr>
          <a:lstStyle/>
          <a:p>
            <a:r>
              <a:rPr lang="en-US" sz="2000" dirty="0">
                <a:solidFill>
                  <a:srgbClr val="0000FF"/>
                </a:solidFill>
                <a:latin typeface="Consolas" panose="020B0609020204030204" pitchFamily="49" charset="0"/>
                <a:cs typeface="Consolas" panose="020B0609020204030204" pitchFamily="49" charset="0"/>
              </a:rPr>
              <a:t>this</a:t>
            </a:r>
            <a:r>
              <a:rPr lang="en-US" sz="2000" dirty="0">
                <a:latin typeface="Consolas" panose="020B0609020204030204" pitchFamily="49" charset="0"/>
                <a:cs typeface="Consolas" panose="020B0609020204030204" pitchFamily="49" charset="0"/>
              </a:rPr>
              <a:t>-&gt;schedule(</a:t>
            </a:r>
            <a:r>
              <a:rPr lang="en-US" sz="2000" dirty="0" err="1">
                <a:solidFill>
                  <a:srgbClr val="7030A0"/>
                </a:solidFill>
                <a:latin typeface="Consolas" panose="020B0609020204030204" pitchFamily="49" charset="0"/>
                <a:cs typeface="Consolas" panose="020B0609020204030204" pitchFamily="49" charset="0"/>
              </a:rPr>
              <a:t>schedule_selector</a:t>
            </a:r>
            <a:r>
              <a:rPr lang="en-US" sz="2000" dirty="0">
                <a:latin typeface="Consolas" panose="020B0609020204030204" pitchFamily="49" charset="0"/>
                <a:cs typeface="Consolas" panose="020B0609020204030204" pitchFamily="49" charset="0"/>
              </a:rPr>
              <a:t>(</a:t>
            </a:r>
            <a:r>
              <a:rPr lang="en-US" sz="2000" dirty="0" err="1">
                <a:solidFill>
                  <a:schemeClr val="accent5">
                    <a:lumMod val="75000"/>
                  </a:schemeClr>
                </a:solidFill>
                <a:latin typeface="Consolas" panose="020B0609020204030204" pitchFamily="49" charset="0"/>
                <a:cs typeface="Consolas" panose="020B0609020204030204" pitchFamily="49" charset="0"/>
              </a:rPr>
              <a:t>NuevoEnemigo</a:t>
            </a:r>
            <a:r>
              <a:rPr lang="en-US" sz="2000" dirty="0">
                <a:latin typeface="Consolas" panose="020B0609020204030204" pitchFamily="49" charset="0"/>
                <a:cs typeface="Consolas" panose="020B0609020204030204" pitchFamily="49" charset="0"/>
              </a:rPr>
              <a:t>),1.8f);</a:t>
            </a:r>
            <a:endParaRPr lang="es-AR" sz="2000" dirty="0">
              <a:latin typeface="Consolas" panose="020B0609020204030204" pitchFamily="49" charset="0"/>
              <a:cs typeface="Consolas" panose="020B0609020204030204" pitchFamily="49" charset="0"/>
            </a:endParaRPr>
          </a:p>
        </p:txBody>
      </p:sp>
      <p:sp>
        <p:nvSpPr>
          <p:cNvPr id="8" name="Rectangle 7"/>
          <p:cNvSpPr/>
          <p:nvPr/>
        </p:nvSpPr>
        <p:spPr>
          <a:xfrm>
            <a:off x="950792" y="3280307"/>
            <a:ext cx="8086299" cy="400110"/>
          </a:xfrm>
          <a:prstGeom prst="rect">
            <a:avLst/>
          </a:prstGeom>
        </p:spPr>
        <p:txBody>
          <a:bodyPr wrap="square">
            <a:spAutoFit/>
          </a:bodyPr>
          <a:lstStyle/>
          <a:p>
            <a:r>
              <a:rPr lang="en-US" sz="2000" dirty="0">
                <a:solidFill>
                  <a:srgbClr val="0000FF"/>
                </a:solidFill>
                <a:latin typeface="Consolas" panose="020B0609020204030204" pitchFamily="49" charset="0"/>
                <a:cs typeface="Consolas" panose="020B0609020204030204" pitchFamily="49" charset="0"/>
              </a:rPr>
              <a:t>this</a:t>
            </a:r>
            <a:r>
              <a:rPr lang="en-US" sz="2000" dirty="0">
                <a:latin typeface="Consolas" panose="020B0609020204030204" pitchFamily="49" charset="0"/>
                <a:cs typeface="Consolas" panose="020B0609020204030204" pitchFamily="49" charset="0"/>
              </a:rPr>
              <a:t>-&gt;schedule(</a:t>
            </a:r>
            <a:r>
              <a:rPr lang="en-US" sz="2000" dirty="0" err="1">
                <a:solidFill>
                  <a:srgbClr val="7030A0"/>
                </a:solidFill>
                <a:latin typeface="Consolas" panose="020B0609020204030204" pitchFamily="49" charset="0"/>
                <a:cs typeface="Consolas" panose="020B0609020204030204" pitchFamily="49" charset="0"/>
              </a:rPr>
              <a:t>schedule_selector</a:t>
            </a:r>
            <a:r>
              <a:rPr lang="en-US" sz="2000" dirty="0">
                <a:latin typeface="Consolas" panose="020B0609020204030204" pitchFamily="49" charset="0"/>
                <a:cs typeface="Consolas" panose="020B0609020204030204" pitchFamily="49" charset="0"/>
              </a:rPr>
              <a:t>(</a:t>
            </a:r>
            <a:r>
              <a:rPr lang="en-US" sz="2000" dirty="0" err="1">
                <a:solidFill>
                  <a:schemeClr val="accent5">
                    <a:lumMod val="75000"/>
                  </a:schemeClr>
                </a:solidFill>
                <a:latin typeface="Consolas" panose="020B0609020204030204" pitchFamily="49" charset="0"/>
                <a:cs typeface="Consolas" panose="020B0609020204030204" pitchFamily="49" charset="0"/>
              </a:rPr>
              <a:t>KeyEvent</a:t>
            </a:r>
            <a:r>
              <a:rPr lang="en-US" sz="2000" dirty="0">
                <a:latin typeface="Consolas" panose="020B0609020204030204" pitchFamily="49" charset="0"/>
                <a:cs typeface="Consolas" panose="020B0609020204030204" pitchFamily="49" charset="0"/>
              </a:rPr>
              <a:t>),0.01f);</a:t>
            </a:r>
            <a:endParaRPr lang="es-AR" sz="2000" dirty="0">
              <a:latin typeface="Consolas" panose="020B0609020204030204" pitchFamily="49" charset="0"/>
              <a:cs typeface="Consolas" panose="020B0609020204030204" pitchFamily="49" charset="0"/>
            </a:endParaRPr>
          </a:p>
        </p:txBody>
      </p:sp>
      <p:sp>
        <p:nvSpPr>
          <p:cNvPr id="9" name="Rectangle 8"/>
          <p:cNvSpPr/>
          <p:nvPr/>
        </p:nvSpPr>
        <p:spPr>
          <a:xfrm>
            <a:off x="937145" y="3730680"/>
            <a:ext cx="8086299" cy="400110"/>
          </a:xfrm>
          <a:prstGeom prst="rect">
            <a:avLst/>
          </a:prstGeom>
        </p:spPr>
        <p:txBody>
          <a:bodyPr wrap="square">
            <a:spAutoFit/>
          </a:bodyPr>
          <a:lstStyle/>
          <a:p>
            <a:r>
              <a:rPr lang="en-US" sz="2000" dirty="0">
                <a:solidFill>
                  <a:srgbClr val="0000FF"/>
                </a:solidFill>
                <a:latin typeface="Consolas" panose="020B0609020204030204" pitchFamily="49" charset="0"/>
                <a:cs typeface="Consolas" panose="020B0609020204030204" pitchFamily="49" charset="0"/>
              </a:rPr>
              <a:t>this</a:t>
            </a:r>
            <a:r>
              <a:rPr lang="en-US" sz="2000" dirty="0">
                <a:latin typeface="Consolas" panose="020B0609020204030204" pitchFamily="49" charset="0"/>
                <a:cs typeface="Consolas" panose="020B0609020204030204" pitchFamily="49" charset="0"/>
              </a:rPr>
              <a:t>-&gt;schedule(</a:t>
            </a:r>
            <a:r>
              <a:rPr lang="en-US" sz="2000" dirty="0" err="1">
                <a:solidFill>
                  <a:srgbClr val="7030A0"/>
                </a:solidFill>
                <a:latin typeface="Consolas" panose="020B0609020204030204" pitchFamily="49" charset="0"/>
                <a:cs typeface="Consolas" panose="020B0609020204030204" pitchFamily="49" charset="0"/>
              </a:rPr>
              <a:t>schedule_selector</a:t>
            </a:r>
            <a:r>
              <a:rPr lang="en-US" sz="2000" dirty="0">
                <a:latin typeface="Consolas" panose="020B0609020204030204" pitchFamily="49" charset="0"/>
                <a:cs typeface="Consolas" panose="020B0609020204030204" pitchFamily="49" charset="0"/>
              </a:rPr>
              <a:t>(</a:t>
            </a:r>
            <a:r>
              <a:rPr lang="en-US" sz="2000" dirty="0">
                <a:solidFill>
                  <a:schemeClr val="accent5">
                    <a:lumMod val="75000"/>
                  </a:schemeClr>
                </a:solidFill>
                <a:latin typeface="Consolas" panose="020B0609020204030204" pitchFamily="49" charset="0"/>
                <a:cs typeface="Consolas" panose="020B0609020204030204" pitchFamily="49" charset="0"/>
              </a:rPr>
              <a:t>Update</a:t>
            </a:r>
            <a:r>
              <a:rPr lang="en-US" sz="2000" dirty="0">
                <a:latin typeface="Consolas" panose="020B0609020204030204" pitchFamily="49" charset="0"/>
                <a:cs typeface="Consolas" panose="020B0609020204030204" pitchFamily="49" charset="0"/>
              </a:rPr>
              <a:t>));</a:t>
            </a:r>
            <a:endParaRPr lang="es-AR"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9689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1"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1194179" y="177421"/>
            <a:ext cx="6257499" cy="914400"/>
          </a:xfrm>
          <a:prstGeom prst="rect">
            <a:avLst/>
          </a:prstGeom>
        </p:spPr>
        <p:txBody>
          <a:bodyPr lIns="91425" tIns="91425" rIns="91425" bIns="91425" anchor="b" anchorCtr="0">
            <a:noAutofit/>
          </a:bodyPr>
          <a:lstStyle/>
          <a:p>
            <a:pPr>
              <a:buNone/>
            </a:pPr>
            <a:r>
              <a:rPr lang="es" dirty="0" smtClean="0">
                <a:solidFill>
                  <a:schemeClr val="accent5">
                    <a:lumMod val="50000"/>
                  </a:schemeClr>
                </a:solidFill>
                <a:effectLst>
                  <a:outerShdw blurRad="38100" dist="38100" dir="2700000" algn="tl">
                    <a:srgbClr val="000000">
                      <a:alpha val="43137"/>
                    </a:srgbClr>
                  </a:outerShdw>
                </a:effectLst>
                <a:latin typeface="Calibri" panose="020F0502020204030204" pitchFamily="34" charset="0"/>
              </a:rPr>
              <a:t>Ventajas</a:t>
            </a:r>
            <a:endParaRPr lang="es"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endParaRPr>
          </a:p>
        </p:txBody>
      </p:sp>
      <p:sp>
        <p:nvSpPr>
          <p:cNvPr id="48" name="Shape 48"/>
          <p:cNvSpPr txBox="1">
            <a:spLocks noGrp="1"/>
          </p:cNvSpPr>
          <p:nvPr>
            <p:ph type="body" idx="1"/>
          </p:nvPr>
        </p:nvSpPr>
        <p:spPr>
          <a:xfrm>
            <a:off x="914400" y="1890426"/>
            <a:ext cx="8229600" cy="2449562"/>
          </a:xfrm>
          <a:prstGeom prst="rect">
            <a:avLst/>
          </a:prstGeom>
        </p:spPr>
        <p:txBody>
          <a:bodyPr lIns="91425" tIns="91425" rIns="91425" bIns="91425" anchor="t" anchorCtr="0">
            <a:noAutofit/>
          </a:bodyPr>
          <a:lstStyle/>
          <a:p>
            <a:pPr marL="457200" lvl="0" indent="-419100" rtl="0">
              <a:buClr>
                <a:schemeClr val="dk1"/>
              </a:buClr>
              <a:buSzPct val="166666"/>
              <a:buFont typeface="Arial"/>
              <a:buChar char="•"/>
            </a:pPr>
            <a:r>
              <a:rPr lang="es" dirty="0" smtClean="0"/>
              <a:t>Herramienta poderosa para el desarrollo de videojuegos</a:t>
            </a:r>
            <a:br>
              <a:rPr lang="es" dirty="0" smtClean="0"/>
            </a:br>
            <a:endParaRPr lang="es" dirty="0"/>
          </a:p>
          <a:p>
            <a:pPr marL="457200" lvl="0" indent="-419100" rtl="0">
              <a:buClr>
                <a:schemeClr val="dk1"/>
              </a:buClr>
              <a:buSzPct val="166666"/>
              <a:buFont typeface="Arial"/>
              <a:buChar char="•"/>
            </a:pPr>
            <a:r>
              <a:rPr lang="es" dirty="0"/>
              <a:t>Engine de nivel </a:t>
            </a:r>
            <a:r>
              <a:rPr lang="es" dirty="0" smtClean="0"/>
              <a:t>medio</a:t>
            </a:r>
            <a:br>
              <a:rPr lang="es" dirty="0" smtClean="0"/>
            </a:br>
            <a:endParaRPr lang="es" dirty="0" smtClean="0"/>
          </a:p>
          <a:p>
            <a:pPr marL="457200" lvl="0" indent="-419100" rtl="0">
              <a:buClr>
                <a:schemeClr val="dk1"/>
              </a:buClr>
              <a:buSzPct val="166666"/>
              <a:buFont typeface="Arial"/>
              <a:buChar char="•"/>
            </a:pPr>
            <a:r>
              <a:rPr lang="es" dirty="0" smtClean="0"/>
              <a:t>Exporta a varias plataformas con pocas modificaciones</a:t>
            </a:r>
            <a:br>
              <a:rPr lang="es" dirty="0" smtClean="0"/>
            </a:br>
            <a:r>
              <a:rPr lang="es" dirty="0" smtClean="0"/>
              <a:t/>
            </a:r>
            <a:br>
              <a:rPr lang="es" dirty="0" smtClean="0"/>
            </a:br>
            <a:r>
              <a:rPr lang="es" sz="1800" dirty="0" smtClean="0"/>
              <a:t/>
            </a:r>
            <a:br>
              <a:rPr lang="es" sz="1800" dirty="0" smtClean="0"/>
            </a:br>
            <a:r>
              <a:rPr lang="es" sz="1800" dirty="0" smtClean="0"/>
              <a:t/>
            </a:r>
            <a:br>
              <a:rPr lang="es" sz="1800" dirty="0" smtClean="0"/>
            </a:br>
            <a:endParaRPr lang="es" sz="1800" dirty="0" smtClean="0"/>
          </a:p>
        </p:txBody>
      </p:sp>
      <p:pic>
        <p:nvPicPr>
          <p:cNvPr id="3074" name="Picture 2" descr="http://4.bp.blogspot.com/-TaZRaGoPG-I/URBudcQPZdI/AAAAAAAABWU/lZk09U-rJWU/s1600/microsoft___windows_8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492" y="4176891"/>
            <a:ext cx="749489" cy="7494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8" name="Picture 6" descr="http://sakeela.ch/wp-content/uploads/2012/10/windows_phon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6538" y="4176892"/>
            <a:ext cx="758825" cy="758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80" name="Picture 8" descr="http://noticiastech.com/wordpress/wp-content/uploads/2007/04/linux-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174" y="4176891"/>
            <a:ext cx="680786" cy="7494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86" name="Picture 14" descr="http://images.wikia.com/antfarm/images/c/cc/Apple_logo_black.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37771" y="4176891"/>
            <a:ext cx="536948" cy="6432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88" name="Picture 16" descr="http://time-break.com/wp-content/uploads/2012/04/ios-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6583" y="4248169"/>
            <a:ext cx="922734" cy="6069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90" name="Picture 18" descr="http://i1230.photobucket.com/albums/ee487/febridriver/LogoAppWordBB.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81181" y="4229133"/>
            <a:ext cx="645003" cy="6450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92" name="Picture 20" descr="http://www.cobied.com/wp-content/uploads/2012/08/android_logo.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18048" y="4226392"/>
            <a:ext cx="521710" cy="5937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914400" y="5364679"/>
            <a:ext cx="7813344" cy="461665"/>
          </a:xfrm>
          <a:prstGeom prst="rect">
            <a:avLst/>
          </a:prstGeom>
        </p:spPr>
        <p:txBody>
          <a:bodyPr wrap="square">
            <a:spAutoFit/>
          </a:bodyPr>
          <a:lstStyle/>
          <a:p>
            <a:pPr marL="457200" lvl="0" indent="-419100">
              <a:buClr>
                <a:schemeClr val="dk1"/>
              </a:buClr>
              <a:buSzPct val="166666"/>
              <a:buFont typeface="Arial" panose="020B0604020202020204" pitchFamily="34" charset="0"/>
              <a:buChar char="•"/>
            </a:pPr>
            <a:r>
              <a:rPr lang="es" sz="2400" dirty="0">
                <a:latin typeface="+mj-lt"/>
              </a:rPr>
              <a:t>Compatible con los motores de física Box2D y Chipmunk</a:t>
            </a: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fade">
                                      <p:cBhvr>
                                        <p:cTn id="7" dur="500"/>
                                        <p:tgtEl>
                                          <p:spTgt spid="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
                                            <p:txEl>
                                              <p:pRg st="1" end="1"/>
                                            </p:txEl>
                                          </p:spTgt>
                                        </p:tgtEl>
                                        <p:attrNameLst>
                                          <p:attrName>style.visibility</p:attrName>
                                        </p:attrNameLst>
                                      </p:cBhvr>
                                      <p:to>
                                        <p:strVal val="visible"/>
                                      </p:to>
                                    </p:set>
                                    <p:animEffect transition="in" filter="fade">
                                      <p:cBhvr>
                                        <p:cTn id="12" dur="500"/>
                                        <p:tgtEl>
                                          <p:spTgt spid="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8">
                                            <p:txEl>
                                              <p:pRg st="2" end="2"/>
                                            </p:txEl>
                                          </p:spTgt>
                                        </p:tgtEl>
                                        <p:attrNameLst>
                                          <p:attrName>style.visibility</p:attrName>
                                        </p:attrNameLst>
                                      </p:cBhvr>
                                      <p:to>
                                        <p:strVal val="visible"/>
                                      </p:to>
                                    </p:set>
                                    <p:animEffect transition="in" filter="fade">
                                      <p:cBhvr>
                                        <p:cTn id="17" dur="500"/>
                                        <p:tgtEl>
                                          <p:spTgt spid="48">
                                            <p:txEl>
                                              <p:pRg st="2" end="2"/>
                                            </p:txEl>
                                          </p:spTgt>
                                        </p:tgtEl>
                                      </p:cBhvr>
                                    </p:animEffect>
                                  </p:childTnLst>
                                </p:cTn>
                              </p:par>
                              <p:par>
                                <p:cTn id="18" presetID="10" presetClass="entr" presetSubtype="0" fill="hold" nodeType="withEffect">
                                  <p:stCondLst>
                                    <p:cond delay="250"/>
                                  </p:stCondLst>
                                  <p:childTnLst>
                                    <p:set>
                                      <p:cBhvr>
                                        <p:cTn id="19" dur="1" fill="hold">
                                          <p:stCondLst>
                                            <p:cond delay="0"/>
                                          </p:stCondLst>
                                        </p:cTn>
                                        <p:tgtEl>
                                          <p:spTgt spid="3074"/>
                                        </p:tgtEl>
                                        <p:attrNameLst>
                                          <p:attrName>style.visibility</p:attrName>
                                        </p:attrNameLst>
                                      </p:cBhvr>
                                      <p:to>
                                        <p:strVal val="visible"/>
                                      </p:to>
                                    </p:set>
                                    <p:animEffect transition="in" filter="fade">
                                      <p:cBhvr>
                                        <p:cTn id="20" dur="500"/>
                                        <p:tgtEl>
                                          <p:spTgt spid="3074"/>
                                        </p:tgtEl>
                                      </p:cBhvr>
                                    </p:animEffect>
                                  </p:childTnLst>
                                </p:cTn>
                              </p:par>
                            </p:childTnLst>
                          </p:cTn>
                        </p:par>
                        <p:par>
                          <p:cTn id="21" fill="hold">
                            <p:stCondLst>
                              <p:cond delay="750"/>
                            </p:stCondLst>
                            <p:childTnLst>
                              <p:par>
                                <p:cTn id="22" presetID="10" presetClass="entr" presetSubtype="0" fill="hold" nodeType="afterEffect">
                                  <p:stCondLst>
                                    <p:cond delay="0"/>
                                  </p:stCondLst>
                                  <p:childTnLst>
                                    <p:set>
                                      <p:cBhvr>
                                        <p:cTn id="23" dur="1" fill="hold">
                                          <p:stCondLst>
                                            <p:cond delay="0"/>
                                          </p:stCondLst>
                                        </p:cTn>
                                        <p:tgtEl>
                                          <p:spTgt spid="3078"/>
                                        </p:tgtEl>
                                        <p:attrNameLst>
                                          <p:attrName>style.visibility</p:attrName>
                                        </p:attrNameLst>
                                      </p:cBhvr>
                                      <p:to>
                                        <p:strVal val="visible"/>
                                      </p:to>
                                    </p:set>
                                    <p:animEffect transition="in" filter="fade">
                                      <p:cBhvr>
                                        <p:cTn id="24" dur="500"/>
                                        <p:tgtEl>
                                          <p:spTgt spid="3078"/>
                                        </p:tgtEl>
                                      </p:cBhvr>
                                    </p:animEffect>
                                  </p:childTnLst>
                                </p:cTn>
                              </p:par>
                            </p:childTnLst>
                          </p:cTn>
                        </p:par>
                        <p:par>
                          <p:cTn id="25" fill="hold">
                            <p:stCondLst>
                              <p:cond delay="1250"/>
                            </p:stCondLst>
                            <p:childTnLst>
                              <p:par>
                                <p:cTn id="26" presetID="10" presetClass="entr" presetSubtype="0" fill="hold" nodeType="afterEffect">
                                  <p:stCondLst>
                                    <p:cond delay="0"/>
                                  </p:stCondLst>
                                  <p:childTnLst>
                                    <p:set>
                                      <p:cBhvr>
                                        <p:cTn id="27" dur="1" fill="hold">
                                          <p:stCondLst>
                                            <p:cond delay="0"/>
                                          </p:stCondLst>
                                        </p:cTn>
                                        <p:tgtEl>
                                          <p:spTgt spid="3080"/>
                                        </p:tgtEl>
                                        <p:attrNameLst>
                                          <p:attrName>style.visibility</p:attrName>
                                        </p:attrNameLst>
                                      </p:cBhvr>
                                      <p:to>
                                        <p:strVal val="visible"/>
                                      </p:to>
                                    </p:set>
                                    <p:animEffect transition="in" filter="fade">
                                      <p:cBhvr>
                                        <p:cTn id="28" dur="500"/>
                                        <p:tgtEl>
                                          <p:spTgt spid="3080"/>
                                        </p:tgtEl>
                                      </p:cBhvr>
                                    </p:animEffect>
                                  </p:childTnLst>
                                </p:cTn>
                              </p:par>
                            </p:childTnLst>
                          </p:cTn>
                        </p:par>
                        <p:par>
                          <p:cTn id="29" fill="hold">
                            <p:stCondLst>
                              <p:cond delay="1750"/>
                            </p:stCondLst>
                            <p:childTnLst>
                              <p:par>
                                <p:cTn id="30" presetID="10" presetClass="entr" presetSubtype="0" fill="hold" nodeType="afterEffect">
                                  <p:stCondLst>
                                    <p:cond delay="0"/>
                                  </p:stCondLst>
                                  <p:childTnLst>
                                    <p:set>
                                      <p:cBhvr>
                                        <p:cTn id="31" dur="1" fill="hold">
                                          <p:stCondLst>
                                            <p:cond delay="0"/>
                                          </p:stCondLst>
                                        </p:cTn>
                                        <p:tgtEl>
                                          <p:spTgt spid="3086"/>
                                        </p:tgtEl>
                                        <p:attrNameLst>
                                          <p:attrName>style.visibility</p:attrName>
                                        </p:attrNameLst>
                                      </p:cBhvr>
                                      <p:to>
                                        <p:strVal val="visible"/>
                                      </p:to>
                                    </p:set>
                                    <p:animEffect transition="in" filter="fade">
                                      <p:cBhvr>
                                        <p:cTn id="32" dur="500"/>
                                        <p:tgtEl>
                                          <p:spTgt spid="3086"/>
                                        </p:tgtEl>
                                      </p:cBhvr>
                                    </p:animEffect>
                                  </p:childTnLst>
                                </p:cTn>
                              </p:par>
                            </p:childTnLst>
                          </p:cTn>
                        </p:par>
                        <p:par>
                          <p:cTn id="33" fill="hold">
                            <p:stCondLst>
                              <p:cond delay="2250"/>
                            </p:stCondLst>
                            <p:childTnLst>
                              <p:par>
                                <p:cTn id="34" presetID="10" presetClass="entr" presetSubtype="0" fill="hold" nodeType="afterEffect">
                                  <p:stCondLst>
                                    <p:cond delay="0"/>
                                  </p:stCondLst>
                                  <p:childTnLst>
                                    <p:set>
                                      <p:cBhvr>
                                        <p:cTn id="35" dur="1" fill="hold">
                                          <p:stCondLst>
                                            <p:cond delay="0"/>
                                          </p:stCondLst>
                                        </p:cTn>
                                        <p:tgtEl>
                                          <p:spTgt spid="3088"/>
                                        </p:tgtEl>
                                        <p:attrNameLst>
                                          <p:attrName>style.visibility</p:attrName>
                                        </p:attrNameLst>
                                      </p:cBhvr>
                                      <p:to>
                                        <p:strVal val="visible"/>
                                      </p:to>
                                    </p:set>
                                    <p:animEffect transition="in" filter="fade">
                                      <p:cBhvr>
                                        <p:cTn id="36" dur="500"/>
                                        <p:tgtEl>
                                          <p:spTgt spid="3088"/>
                                        </p:tgtEl>
                                      </p:cBhvr>
                                    </p:animEffect>
                                  </p:childTnLst>
                                </p:cTn>
                              </p:par>
                            </p:childTnLst>
                          </p:cTn>
                        </p:par>
                        <p:par>
                          <p:cTn id="37" fill="hold">
                            <p:stCondLst>
                              <p:cond delay="2750"/>
                            </p:stCondLst>
                            <p:childTnLst>
                              <p:par>
                                <p:cTn id="38" presetID="10" presetClass="entr" presetSubtype="0" fill="hold" nodeType="afterEffect">
                                  <p:stCondLst>
                                    <p:cond delay="0"/>
                                  </p:stCondLst>
                                  <p:childTnLst>
                                    <p:set>
                                      <p:cBhvr>
                                        <p:cTn id="39" dur="1" fill="hold">
                                          <p:stCondLst>
                                            <p:cond delay="0"/>
                                          </p:stCondLst>
                                        </p:cTn>
                                        <p:tgtEl>
                                          <p:spTgt spid="3090"/>
                                        </p:tgtEl>
                                        <p:attrNameLst>
                                          <p:attrName>style.visibility</p:attrName>
                                        </p:attrNameLst>
                                      </p:cBhvr>
                                      <p:to>
                                        <p:strVal val="visible"/>
                                      </p:to>
                                    </p:set>
                                    <p:animEffect transition="in" filter="fade">
                                      <p:cBhvr>
                                        <p:cTn id="40" dur="500"/>
                                        <p:tgtEl>
                                          <p:spTgt spid="3090"/>
                                        </p:tgtEl>
                                      </p:cBhvr>
                                    </p:animEffect>
                                  </p:childTnLst>
                                </p:cTn>
                              </p:par>
                            </p:childTnLst>
                          </p:cTn>
                        </p:par>
                        <p:par>
                          <p:cTn id="41" fill="hold">
                            <p:stCondLst>
                              <p:cond delay="3250"/>
                            </p:stCondLst>
                            <p:childTnLst>
                              <p:par>
                                <p:cTn id="42" presetID="10" presetClass="entr" presetSubtype="0" fill="hold" nodeType="afterEffect">
                                  <p:stCondLst>
                                    <p:cond delay="0"/>
                                  </p:stCondLst>
                                  <p:childTnLst>
                                    <p:set>
                                      <p:cBhvr>
                                        <p:cTn id="43" dur="1" fill="hold">
                                          <p:stCondLst>
                                            <p:cond delay="0"/>
                                          </p:stCondLst>
                                        </p:cTn>
                                        <p:tgtEl>
                                          <p:spTgt spid="3092"/>
                                        </p:tgtEl>
                                        <p:attrNameLst>
                                          <p:attrName>style.visibility</p:attrName>
                                        </p:attrNameLst>
                                      </p:cBhvr>
                                      <p:to>
                                        <p:strVal val="visible"/>
                                      </p:to>
                                    </p:set>
                                    <p:animEffect transition="in" filter="fade">
                                      <p:cBhvr>
                                        <p:cTn id="44" dur="500"/>
                                        <p:tgtEl>
                                          <p:spTgt spid="309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uiExpand="1" build="p"/>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1194179" y="177421"/>
            <a:ext cx="6257499" cy="914400"/>
          </a:xfrm>
          <a:prstGeom prst="rect">
            <a:avLst/>
          </a:prstGeom>
        </p:spPr>
        <p:txBody>
          <a:bodyPr lIns="91425" tIns="91425" rIns="91425" bIns="91425" anchor="b" anchorCtr="0">
            <a:noAutofit/>
          </a:bodyPr>
          <a:lstStyle/>
          <a:p>
            <a:pPr>
              <a:buNone/>
            </a:pPr>
            <a:r>
              <a:rPr lang="es" dirty="0" smtClean="0">
                <a:solidFill>
                  <a:schemeClr val="accent5">
                    <a:lumMod val="50000"/>
                  </a:schemeClr>
                </a:solidFill>
                <a:effectLst>
                  <a:outerShdw blurRad="38100" dist="38100" dir="2700000" algn="tl">
                    <a:srgbClr val="000000">
                      <a:alpha val="43137"/>
                    </a:srgbClr>
                  </a:outerShdw>
                </a:effectLst>
                <a:latin typeface="Calibri" panose="020F0502020204030204" pitchFamily="34" charset="0"/>
              </a:rPr>
              <a:t>Desventajas</a:t>
            </a:r>
            <a:endParaRPr lang="es"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endParaRPr>
          </a:p>
        </p:txBody>
      </p:sp>
      <p:sp>
        <p:nvSpPr>
          <p:cNvPr id="48" name="Shape 48"/>
          <p:cNvSpPr txBox="1">
            <a:spLocks noGrp="1"/>
          </p:cNvSpPr>
          <p:nvPr>
            <p:ph type="body" idx="1"/>
          </p:nvPr>
        </p:nvSpPr>
        <p:spPr>
          <a:xfrm>
            <a:off x="914400" y="1596789"/>
            <a:ext cx="8229600" cy="4967574"/>
          </a:xfrm>
          <a:prstGeom prst="rect">
            <a:avLst/>
          </a:prstGeom>
        </p:spPr>
        <p:txBody>
          <a:bodyPr lIns="91425" tIns="91425" rIns="91425" bIns="91425" anchor="t" anchorCtr="0">
            <a:noAutofit/>
          </a:bodyPr>
          <a:lstStyle/>
          <a:p>
            <a:pPr marL="457200" lvl="0" indent="-419100" rtl="0">
              <a:buClr>
                <a:schemeClr val="dk1"/>
              </a:buClr>
              <a:buSzPct val="166666"/>
              <a:buFont typeface="Arial"/>
              <a:buChar char="•"/>
            </a:pPr>
            <a:r>
              <a:rPr lang="es" dirty="0" smtClean="0"/>
              <a:t>Curva </a:t>
            </a:r>
            <a:r>
              <a:rPr lang="es" dirty="0"/>
              <a:t>de </a:t>
            </a:r>
            <a:r>
              <a:rPr lang="es" dirty="0" smtClean="0"/>
              <a:t>aprendizaje elevada</a:t>
            </a:r>
            <a:br>
              <a:rPr lang="es" dirty="0" smtClean="0"/>
            </a:br>
            <a:endParaRPr lang="es" dirty="0"/>
          </a:p>
          <a:p>
            <a:pPr marL="457200" lvl="0" indent="-419100" rtl="0">
              <a:buClr>
                <a:schemeClr val="dk1"/>
              </a:buClr>
              <a:buSzPct val="166666"/>
              <a:buFont typeface="Arial"/>
              <a:buChar char="•"/>
            </a:pPr>
            <a:r>
              <a:rPr lang="es" dirty="0"/>
              <a:t>Falta Información en la </a:t>
            </a:r>
            <a:r>
              <a:rPr lang="es" dirty="0" smtClean="0"/>
              <a:t>Web</a:t>
            </a:r>
            <a:br>
              <a:rPr lang="es" dirty="0" smtClean="0"/>
            </a:br>
            <a:endParaRPr lang="es" dirty="0"/>
          </a:p>
          <a:p>
            <a:pPr marL="457200" lvl="0" indent="-419100" rtl="0">
              <a:buClr>
                <a:schemeClr val="dk1"/>
              </a:buClr>
              <a:buSzPct val="166666"/>
              <a:buFont typeface="Arial"/>
              <a:buChar char="•"/>
            </a:pPr>
            <a:r>
              <a:rPr lang="es" dirty="0" smtClean="0"/>
              <a:t>Disponible sólo un ejemplo básico para examinar</a:t>
            </a:r>
            <a:br>
              <a:rPr lang="es" dirty="0" smtClean="0"/>
            </a:br>
            <a:endParaRPr lang="es" dirty="0"/>
          </a:p>
          <a:p>
            <a:pPr marL="457200" lvl="0" indent="-419100" rtl="0">
              <a:buClr>
                <a:schemeClr val="dk1"/>
              </a:buClr>
              <a:buSzPct val="166666"/>
              <a:buFont typeface="Arial"/>
              <a:buChar char="•"/>
            </a:pPr>
            <a:r>
              <a:rPr lang="es" dirty="0"/>
              <a:t>Difícil instalación </a:t>
            </a:r>
            <a:r>
              <a:rPr lang="es" dirty="0" smtClean="0"/>
              <a:t>y puesta a punto de </a:t>
            </a:r>
            <a:r>
              <a:rPr lang="es" dirty="0"/>
              <a:t>la </a:t>
            </a:r>
            <a:r>
              <a:rPr lang="es" dirty="0" smtClean="0"/>
              <a:t>herramienta</a:t>
            </a:r>
            <a:br>
              <a:rPr lang="es" dirty="0" smtClean="0"/>
            </a:br>
            <a:endParaRPr lang="es" dirty="0"/>
          </a:p>
          <a:p>
            <a:pPr marL="457200" lvl="0" indent="-419100" rtl="0">
              <a:buClr>
                <a:schemeClr val="dk1"/>
              </a:buClr>
              <a:buSzPct val="166666"/>
              <a:buFont typeface="Arial"/>
              <a:buChar char="•"/>
            </a:pPr>
            <a:r>
              <a:rPr lang="es" dirty="0" smtClean="0"/>
              <a:t>Dificultad extra para exportar a dispositivos móviles</a:t>
            </a:r>
            <a:endParaRPr lang="es" dirty="0"/>
          </a:p>
        </p:txBody>
      </p:sp>
    </p:spTree>
    <p:extLst>
      <p:ext uri="{BB962C8B-B14F-4D97-AF65-F5344CB8AC3E}">
        <p14:creationId xmlns:p14="http://schemas.microsoft.com/office/powerpoint/2010/main" val="3209560862"/>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fade">
                                      <p:cBhvr>
                                        <p:cTn id="7" dur="1000"/>
                                        <p:tgtEl>
                                          <p:spTgt spid="48">
                                            <p:txEl>
                                              <p:pRg st="0" end="0"/>
                                            </p:txEl>
                                          </p:spTgt>
                                        </p:tgtEl>
                                      </p:cBhvr>
                                    </p:animEffect>
                                    <p:anim calcmode="lin" valueType="num">
                                      <p:cBhvr>
                                        <p:cTn id="8" dur="1000" fill="hold"/>
                                        <p:tgtEl>
                                          <p:spTgt spid="4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8">
                                            <p:txEl>
                                              <p:pRg st="1" end="1"/>
                                            </p:txEl>
                                          </p:spTgt>
                                        </p:tgtEl>
                                        <p:attrNameLst>
                                          <p:attrName>style.visibility</p:attrName>
                                        </p:attrNameLst>
                                      </p:cBhvr>
                                      <p:to>
                                        <p:strVal val="visible"/>
                                      </p:to>
                                    </p:set>
                                    <p:animEffect transition="in" filter="fade">
                                      <p:cBhvr>
                                        <p:cTn id="14" dur="1000"/>
                                        <p:tgtEl>
                                          <p:spTgt spid="48">
                                            <p:txEl>
                                              <p:pRg st="1" end="1"/>
                                            </p:txEl>
                                          </p:spTgt>
                                        </p:tgtEl>
                                      </p:cBhvr>
                                    </p:animEffect>
                                    <p:anim calcmode="lin" valueType="num">
                                      <p:cBhvr>
                                        <p:cTn id="15" dur="1000" fill="hold"/>
                                        <p:tgtEl>
                                          <p:spTgt spid="4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8">
                                            <p:txEl>
                                              <p:pRg st="2" end="2"/>
                                            </p:txEl>
                                          </p:spTgt>
                                        </p:tgtEl>
                                        <p:attrNameLst>
                                          <p:attrName>style.visibility</p:attrName>
                                        </p:attrNameLst>
                                      </p:cBhvr>
                                      <p:to>
                                        <p:strVal val="visible"/>
                                      </p:to>
                                    </p:set>
                                    <p:animEffect transition="in" filter="fade">
                                      <p:cBhvr>
                                        <p:cTn id="21" dur="1000"/>
                                        <p:tgtEl>
                                          <p:spTgt spid="48">
                                            <p:txEl>
                                              <p:pRg st="2" end="2"/>
                                            </p:txEl>
                                          </p:spTgt>
                                        </p:tgtEl>
                                      </p:cBhvr>
                                    </p:animEffect>
                                    <p:anim calcmode="lin" valueType="num">
                                      <p:cBhvr>
                                        <p:cTn id="22" dur="1000" fill="hold"/>
                                        <p:tgtEl>
                                          <p:spTgt spid="4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48">
                                            <p:txEl>
                                              <p:pRg st="3" end="3"/>
                                            </p:txEl>
                                          </p:spTgt>
                                        </p:tgtEl>
                                        <p:attrNameLst>
                                          <p:attrName>style.visibility</p:attrName>
                                        </p:attrNameLst>
                                      </p:cBhvr>
                                      <p:to>
                                        <p:strVal val="visible"/>
                                      </p:to>
                                    </p:set>
                                    <p:animEffect transition="in" filter="fade">
                                      <p:cBhvr>
                                        <p:cTn id="28" dur="1000"/>
                                        <p:tgtEl>
                                          <p:spTgt spid="48">
                                            <p:txEl>
                                              <p:pRg st="3" end="3"/>
                                            </p:txEl>
                                          </p:spTgt>
                                        </p:tgtEl>
                                      </p:cBhvr>
                                    </p:animEffect>
                                    <p:anim calcmode="lin" valueType="num">
                                      <p:cBhvr>
                                        <p:cTn id="29" dur="1000" fill="hold"/>
                                        <p:tgtEl>
                                          <p:spTgt spid="4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48">
                                            <p:txEl>
                                              <p:pRg st="4" end="4"/>
                                            </p:txEl>
                                          </p:spTgt>
                                        </p:tgtEl>
                                        <p:attrNameLst>
                                          <p:attrName>style.visibility</p:attrName>
                                        </p:attrNameLst>
                                      </p:cBhvr>
                                      <p:to>
                                        <p:strVal val="visible"/>
                                      </p:to>
                                    </p:set>
                                    <p:animEffect transition="in" filter="fade">
                                      <p:cBhvr>
                                        <p:cTn id="35" dur="1000"/>
                                        <p:tgtEl>
                                          <p:spTgt spid="48">
                                            <p:txEl>
                                              <p:pRg st="4" end="4"/>
                                            </p:txEl>
                                          </p:spTgt>
                                        </p:tgtEl>
                                      </p:cBhvr>
                                    </p:animEffect>
                                    <p:anim calcmode="lin" valueType="num">
                                      <p:cBhvr>
                                        <p:cTn id="36" dur="1000" fill="hold"/>
                                        <p:tgtEl>
                                          <p:spTgt spid="4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7"/>
          <p:cNvSpPr txBox="1">
            <a:spLocks/>
          </p:cNvSpPr>
          <p:nvPr/>
        </p:nvSpPr>
        <p:spPr>
          <a:xfrm>
            <a:off x="1282890" y="122830"/>
            <a:ext cx="5090614" cy="914400"/>
          </a:xfrm>
          <a:prstGeom prst="rect">
            <a:avLst/>
          </a:prstGeom>
        </p:spPr>
        <p:txBody>
          <a:bodyPr lIns="91425" tIns="91425" rIns="91425" bIns="91425" anchor="b" anchorCtr="0">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 b="1" dirty="0" smtClean="0">
                <a:solidFill>
                  <a:schemeClr val="accent5">
                    <a:lumMod val="50000"/>
                  </a:schemeClr>
                </a:solidFill>
                <a:effectLst>
                  <a:outerShdw blurRad="38100" dist="38100" dir="2700000" algn="tl">
                    <a:srgbClr val="000000">
                      <a:alpha val="43137"/>
                    </a:srgbClr>
                  </a:outerShdw>
                </a:effectLst>
                <a:latin typeface="Calibri" panose="020F0502020204030204" pitchFamily="34" charset="0"/>
              </a:rPr>
              <a:t>No todo está perdido…</a:t>
            </a:r>
            <a:endParaRPr lang="es" b="1"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endParaRPr>
          </a:p>
        </p:txBody>
      </p:sp>
      <p:pic>
        <p:nvPicPr>
          <p:cNvPr id="4098" name="Picture 2" descr="Parallaxer: A Cocos2d-X example game project"/>
          <p:cNvPicPr>
            <a:picLocks noChangeAspect="1" noChangeArrowheads="1"/>
          </p:cNvPicPr>
          <p:nvPr/>
        </p:nvPicPr>
        <p:blipFill rotWithShape="1">
          <a:blip r:embed="rId2">
            <a:extLst>
              <a:ext uri="{28A0092B-C50C-407E-A947-70E740481C1C}">
                <a14:useLocalDpi xmlns:a14="http://schemas.microsoft.com/office/drawing/2010/main" val="0"/>
              </a:ext>
            </a:extLst>
          </a:blip>
          <a:srcRect b="18254"/>
          <a:stretch/>
        </p:blipFill>
        <p:spPr bwMode="auto">
          <a:xfrm>
            <a:off x="1892205" y="1187355"/>
            <a:ext cx="5677468" cy="20000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3235978" y="3187366"/>
            <a:ext cx="2989921" cy="461665"/>
          </a:xfrm>
          <a:prstGeom prst="rect">
            <a:avLst/>
          </a:prstGeom>
        </p:spPr>
        <p:txBody>
          <a:bodyPr wrap="none">
            <a:spAutoFit/>
          </a:bodyPr>
          <a:lstStyle/>
          <a:p>
            <a:r>
              <a:rPr lang="es-AR" sz="2400" dirty="0"/>
              <a:t>http://paralaxer.com/</a:t>
            </a:r>
          </a:p>
        </p:txBody>
      </p:sp>
      <p:pic>
        <p:nvPicPr>
          <p:cNvPr id="4100" name="Picture 4" descr="http://www.packtpub.com/sites/default/files/7341OS_co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54782">
            <a:off x="1851579" y="4188903"/>
            <a:ext cx="1725407" cy="21222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 name="Rectangle 3"/>
          <p:cNvSpPr/>
          <p:nvPr/>
        </p:nvSpPr>
        <p:spPr>
          <a:xfrm>
            <a:off x="3980641" y="5649042"/>
            <a:ext cx="3767378" cy="369332"/>
          </a:xfrm>
          <a:prstGeom prst="rect">
            <a:avLst/>
          </a:prstGeom>
        </p:spPr>
        <p:txBody>
          <a:bodyPr wrap="none">
            <a:spAutoFit/>
          </a:bodyPr>
          <a:lstStyle/>
          <a:p>
            <a:r>
              <a:rPr lang="en-US" sz="1800" b="1" dirty="0">
                <a:solidFill>
                  <a:schemeClr val="tx1"/>
                </a:solidFill>
                <a:latin typeface="Trebuchet MS" panose="020B0603020202020204" pitchFamily="34" charset="0"/>
              </a:rPr>
              <a:t>Cocos2d-X </a:t>
            </a:r>
            <a:r>
              <a:rPr lang="en-US" sz="1800" b="1" dirty="0" smtClean="0">
                <a:solidFill>
                  <a:schemeClr val="tx1"/>
                </a:solidFill>
                <a:latin typeface="Trebuchet MS" panose="020B0603020202020204" pitchFamily="34" charset="0"/>
              </a:rPr>
              <a:t>Book Beginner's </a:t>
            </a:r>
            <a:r>
              <a:rPr lang="en-US" sz="1800" b="1" dirty="0">
                <a:solidFill>
                  <a:schemeClr val="tx1"/>
                </a:solidFill>
                <a:latin typeface="Trebuchet MS" panose="020B0603020202020204" pitchFamily="34" charset="0"/>
              </a:rPr>
              <a:t>Guide</a:t>
            </a:r>
          </a:p>
        </p:txBody>
      </p:sp>
      <p:pic>
        <p:nvPicPr>
          <p:cNvPr id="1026" name="Picture 2" descr="http://files.cocos2d-x.org/hubs/icons/22/original_CocosBuilderIcon.png?13653985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1750" y="2616521"/>
            <a:ext cx="2065019" cy="20650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cocosbuilder.com/wp-content/uploads/2011/05/cb-header.png"/>
          <p:cNvPicPr>
            <a:picLocks noChangeAspect="1" noChangeArrowheads="1"/>
          </p:cNvPicPr>
          <p:nvPr/>
        </p:nvPicPr>
        <p:blipFill rotWithShape="1">
          <a:blip r:embed="rId5">
            <a:extLst>
              <a:ext uri="{28A0092B-C50C-407E-A947-70E740481C1C}">
                <a14:useLocalDpi xmlns:a14="http://schemas.microsoft.com/office/drawing/2010/main" val="0"/>
              </a:ext>
            </a:extLst>
          </a:blip>
          <a:srcRect l="18194" t="-513"/>
          <a:stretch/>
        </p:blipFill>
        <p:spPr bwMode="auto">
          <a:xfrm>
            <a:off x="5644419" y="4590857"/>
            <a:ext cx="2859679" cy="574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57818"/>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2" presetClass="path" presetSubtype="0" accel="50000" decel="50000" fill="hold" nodeType="afterEffect">
                                  <p:stCondLst>
                                    <p:cond delay="0"/>
                                  </p:stCondLst>
                                  <p:childTnLst>
                                    <p:animMotion origin="layout" path="M -1.11111E-6 -1.48148E-6 L -0.14271 -0.0662 " pathEditMode="relative" rAng="0" ptsTypes="AA">
                                      <p:cBhvr>
                                        <p:cTn id="10" dur="2000" fill="hold"/>
                                        <p:tgtEl>
                                          <p:spTgt spid="4098"/>
                                        </p:tgtEl>
                                        <p:attrNameLst>
                                          <p:attrName>ppt_x</p:attrName>
                                          <p:attrName>ppt_y</p:attrName>
                                        </p:attrNameLst>
                                      </p:cBhvr>
                                      <p:rCtr x="-7135" y="-3310"/>
                                    </p:animMotion>
                                  </p:childTnLst>
                                </p:cTn>
                              </p:par>
                              <p:par>
                                <p:cTn id="11" presetID="42" presetClass="entr" presetSubtype="0" fill="hold" nodeType="with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fade">
                                      <p:cBhvr>
                                        <p:cTn id="13" dur="1000"/>
                                        <p:tgtEl>
                                          <p:spTgt spid="4100"/>
                                        </p:tgtEl>
                                      </p:cBhvr>
                                    </p:animEffect>
                                    <p:anim calcmode="lin" valueType="num">
                                      <p:cBhvr>
                                        <p:cTn id="14" dur="1000" fill="hold"/>
                                        <p:tgtEl>
                                          <p:spTgt spid="4100"/>
                                        </p:tgtEl>
                                        <p:attrNameLst>
                                          <p:attrName>ppt_x</p:attrName>
                                        </p:attrNameLst>
                                      </p:cBhvr>
                                      <p:tavLst>
                                        <p:tav tm="0">
                                          <p:val>
                                            <p:strVal val="#ppt_x"/>
                                          </p:val>
                                        </p:tav>
                                        <p:tav tm="100000">
                                          <p:val>
                                            <p:strVal val="#ppt_x"/>
                                          </p:val>
                                        </p:tav>
                                      </p:tavLst>
                                    </p:anim>
                                    <p:anim calcmode="lin" valueType="num">
                                      <p:cBhvr>
                                        <p:cTn id="15" dur="1000" fill="hold"/>
                                        <p:tgtEl>
                                          <p:spTgt spid="4100"/>
                                        </p:tgtEl>
                                        <p:attrNameLst>
                                          <p:attrName>ppt_y</p:attrName>
                                        </p:attrNameLst>
                                      </p:cBhvr>
                                      <p:tavLst>
                                        <p:tav tm="0">
                                          <p:val>
                                            <p:strVal val="#ppt_y+.1"/>
                                          </p:val>
                                        </p:tav>
                                        <p:tav tm="100000">
                                          <p:val>
                                            <p:strVal val="#ppt_y"/>
                                          </p:val>
                                        </p:tav>
                                      </p:tavLst>
                                    </p:anim>
                                  </p:childTnLst>
                                </p:cTn>
                              </p:par>
                              <p:par>
                                <p:cTn id="16" presetID="10" presetClass="entr" presetSubtype="0"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35" presetClass="path" presetSubtype="0" accel="50000" decel="50000" fill="hold" grpId="1" nodeType="withEffect">
                                  <p:stCondLst>
                                    <p:cond delay="0"/>
                                  </p:stCondLst>
                                  <p:childTnLst>
                                    <p:animMotion origin="layout" path="M -1.11111E-6 3.7037E-7 L -0.13976 -0.05857 " pathEditMode="relative" rAng="0" ptsTypes="AA">
                                      <p:cBhvr>
                                        <p:cTn id="20" dur="2000" fill="hold"/>
                                        <p:tgtEl>
                                          <p:spTgt spid="3"/>
                                        </p:tgtEl>
                                        <p:attrNameLst>
                                          <p:attrName>ppt_x</p:attrName>
                                          <p:attrName>ppt_y</p:attrName>
                                        </p:attrNameLst>
                                      </p:cBhvr>
                                      <p:rCtr x="-6997" y="-2940"/>
                                    </p:animMotion>
                                  </p:childTnLst>
                                </p:cTn>
                              </p:par>
                              <p:par>
                                <p:cTn id="21" presetID="47"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1000"/>
                                        <p:tgtEl>
                                          <p:spTgt spid="1026"/>
                                        </p:tgtEl>
                                      </p:cBhvr>
                                    </p:animEffect>
                                    <p:anim calcmode="lin" valueType="num">
                                      <p:cBhvr>
                                        <p:cTn id="24" dur="1000" fill="hold"/>
                                        <p:tgtEl>
                                          <p:spTgt spid="1026"/>
                                        </p:tgtEl>
                                        <p:attrNameLst>
                                          <p:attrName>ppt_x</p:attrName>
                                        </p:attrNameLst>
                                      </p:cBhvr>
                                      <p:tavLst>
                                        <p:tav tm="0">
                                          <p:val>
                                            <p:strVal val="#ppt_x"/>
                                          </p:val>
                                        </p:tav>
                                        <p:tav tm="100000">
                                          <p:val>
                                            <p:strVal val="#ppt_x"/>
                                          </p:val>
                                        </p:tav>
                                      </p:tavLst>
                                    </p:anim>
                                    <p:anim calcmode="lin" valueType="num">
                                      <p:cBhvr>
                                        <p:cTn id="25" dur="1000" fill="hold"/>
                                        <p:tgtEl>
                                          <p:spTgt spid="1026"/>
                                        </p:tgtEl>
                                        <p:attrNameLst>
                                          <p:attrName>ppt_y</p:attrName>
                                        </p:attrNameLst>
                                      </p:cBhvr>
                                      <p:tavLst>
                                        <p:tav tm="0">
                                          <p:val>
                                            <p:strVal val="#ppt_y-.1"/>
                                          </p:val>
                                        </p:tav>
                                        <p:tav tm="100000">
                                          <p:val>
                                            <p:strVal val="#ppt_y"/>
                                          </p:val>
                                        </p:tav>
                                      </p:tavLst>
                                    </p:anim>
                                  </p:childTnLst>
                                </p:cTn>
                              </p:par>
                              <p:par>
                                <p:cTn id="26" presetID="26" presetClass="entr" presetSubtype="0" fill="hold" nodeType="withEffect">
                                  <p:stCondLst>
                                    <p:cond delay="0"/>
                                  </p:stCondLst>
                                  <p:childTnLst>
                                    <p:set>
                                      <p:cBhvr>
                                        <p:cTn id="27" dur="1" fill="hold">
                                          <p:stCondLst>
                                            <p:cond delay="0"/>
                                          </p:stCondLst>
                                        </p:cTn>
                                        <p:tgtEl>
                                          <p:spTgt spid="1028"/>
                                        </p:tgtEl>
                                        <p:attrNameLst>
                                          <p:attrName>style.visibility</p:attrName>
                                        </p:attrNameLst>
                                      </p:cBhvr>
                                      <p:to>
                                        <p:strVal val="visible"/>
                                      </p:to>
                                    </p:set>
                                    <p:animEffect transition="in" filter="wipe(down)">
                                      <p:cBhvr>
                                        <p:cTn id="28" dur="580">
                                          <p:stCondLst>
                                            <p:cond delay="0"/>
                                          </p:stCondLst>
                                        </p:cTn>
                                        <p:tgtEl>
                                          <p:spTgt spid="1028"/>
                                        </p:tgtEl>
                                      </p:cBhvr>
                                    </p:animEffect>
                                    <p:anim calcmode="lin" valueType="num">
                                      <p:cBhvr>
                                        <p:cTn id="29" dur="1822" tmFilter="0,0; 0.14,0.36; 0.43,0.73; 0.71,0.91; 1.0,1.0">
                                          <p:stCondLst>
                                            <p:cond delay="0"/>
                                          </p:stCondLst>
                                        </p:cTn>
                                        <p:tgtEl>
                                          <p:spTgt spid="1028"/>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028"/>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028"/>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028"/>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028"/>
                                        </p:tgtEl>
                                        <p:attrNameLst>
                                          <p:attrName>ppt_y</p:attrName>
                                        </p:attrNameLst>
                                      </p:cBhvr>
                                      <p:tavLst>
                                        <p:tav tm="0" fmla="#ppt_y-sin(pi*$)/81">
                                          <p:val>
                                            <p:fltVal val="0"/>
                                          </p:val>
                                        </p:tav>
                                        <p:tav tm="100000">
                                          <p:val>
                                            <p:fltVal val="1"/>
                                          </p:val>
                                        </p:tav>
                                      </p:tavLst>
                                    </p:anim>
                                    <p:animScale>
                                      <p:cBhvr>
                                        <p:cTn id="34" dur="26">
                                          <p:stCondLst>
                                            <p:cond delay="650"/>
                                          </p:stCondLst>
                                        </p:cTn>
                                        <p:tgtEl>
                                          <p:spTgt spid="1028"/>
                                        </p:tgtEl>
                                      </p:cBhvr>
                                      <p:to x="100000" y="60000"/>
                                    </p:animScale>
                                    <p:animScale>
                                      <p:cBhvr>
                                        <p:cTn id="35" dur="166" decel="50000">
                                          <p:stCondLst>
                                            <p:cond delay="676"/>
                                          </p:stCondLst>
                                        </p:cTn>
                                        <p:tgtEl>
                                          <p:spTgt spid="1028"/>
                                        </p:tgtEl>
                                      </p:cBhvr>
                                      <p:to x="100000" y="100000"/>
                                    </p:animScale>
                                    <p:animScale>
                                      <p:cBhvr>
                                        <p:cTn id="36" dur="26">
                                          <p:stCondLst>
                                            <p:cond delay="1312"/>
                                          </p:stCondLst>
                                        </p:cTn>
                                        <p:tgtEl>
                                          <p:spTgt spid="1028"/>
                                        </p:tgtEl>
                                      </p:cBhvr>
                                      <p:to x="100000" y="80000"/>
                                    </p:animScale>
                                    <p:animScale>
                                      <p:cBhvr>
                                        <p:cTn id="37" dur="166" decel="50000">
                                          <p:stCondLst>
                                            <p:cond delay="1338"/>
                                          </p:stCondLst>
                                        </p:cTn>
                                        <p:tgtEl>
                                          <p:spTgt spid="1028"/>
                                        </p:tgtEl>
                                      </p:cBhvr>
                                      <p:to x="100000" y="100000"/>
                                    </p:animScale>
                                    <p:animScale>
                                      <p:cBhvr>
                                        <p:cTn id="38" dur="26">
                                          <p:stCondLst>
                                            <p:cond delay="1642"/>
                                          </p:stCondLst>
                                        </p:cTn>
                                        <p:tgtEl>
                                          <p:spTgt spid="1028"/>
                                        </p:tgtEl>
                                      </p:cBhvr>
                                      <p:to x="100000" y="90000"/>
                                    </p:animScale>
                                    <p:animScale>
                                      <p:cBhvr>
                                        <p:cTn id="39" dur="166" decel="50000">
                                          <p:stCondLst>
                                            <p:cond delay="1668"/>
                                          </p:stCondLst>
                                        </p:cTn>
                                        <p:tgtEl>
                                          <p:spTgt spid="1028"/>
                                        </p:tgtEl>
                                      </p:cBhvr>
                                      <p:to x="100000" y="100000"/>
                                    </p:animScale>
                                    <p:animScale>
                                      <p:cBhvr>
                                        <p:cTn id="40" dur="26">
                                          <p:stCondLst>
                                            <p:cond delay="1808"/>
                                          </p:stCondLst>
                                        </p:cTn>
                                        <p:tgtEl>
                                          <p:spTgt spid="1028"/>
                                        </p:tgtEl>
                                      </p:cBhvr>
                                      <p:to x="100000" y="95000"/>
                                    </p:animScale>
                                    <p:animScale>
                                      <p:cBhvr>
                                        <p:cTn id="41" dur="166" decel="50000">
                                          <p:stCondLst>
                                            <p:cond delay="1834"/>
                                          </p:stCondLst>
                                        </p:cTn>
                                        <p:tgtEl>
                                          <p:spTgt spid="102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1262418" y="272954"/>
            <a:ext cx="4947313" cy="735249"/>
          </a:xfrm>
          <a:prstGeom prst="rect">
            <a:avLst/>
          </a:prstGeom>
        </p:spPr>
        <p:txBody>
          <a:bodyPr lIns="91425" tIns="91425" rIns="91425" bIns="91425" anchor="b" anchorCtr="0">
            <a:noAutofit/>
          </a:bodyPr>
          <a:lstStyle/>
          <a:p>
            <a:pPr>
              <a:buNone/>
            </a:pPr>
            <a:r>
              <a:rPr lang="es"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rPr>
              <a:t>Organización del trabajo</a:t>
            </a:r>
          </a:p>
        </p:txBody>
      </p:sp>
      <p:sp>
        <p:nvSpPr>
          <p:cNvPr id="60" name="Shape 60"/>
          <p:cNvSpPr txBox="1">
            <a:spLocks noGrp="1"/>
          </p:cNvSpPr>
          <p:nvPr>
            <p:ph type="body" idx="1"/>
          </p:nvPr>
        </p:nvSpPr>
        <p:spPr>
          <a:xfrm>
            <a:off x="914400" y="1204415"/>
            <a:ext cx="7028597" cy="4967574"/>
          </a:xfrm>
          <a:prstGeom prst="rect">
            <a:avLst/>
          </a:prstGeom>
        </p:spPr>
        <p:txBody>
          <a:bodyPr lIns="91425" tIns="91425" rIns="91425" bIns="91425" anchor="t" anchorCtr="0">
            <a:noAutofit/>
          </a:bodyPr>
          <a:lstStyle/>
          <a:p>
            <a:pPr marL="457200" lvl="0" indent="-419100" rtl="0">
              <a:buClr>
                <a:schemeClr val="dk1"/>
              </a:buClr>
              <a:buSzPct val="166666"/>
              <a:buFont typeface="Arial"/>
              <a:buChar char="•"/>
            </a:pPr>
            <a:r>
              <a:rPr lang="es" dirty="0" smtClean="0"/>
              <a:t>No </a:t>
            </a:r>
            <a:r>
              <a:rPr lang="es" dirty="0"/>
              <a:t>hubo planificacion inicial</a:t>
            </a:r>
            <a:r>
              <a:rPr lang="es" dirty="0" smtClean="0"/>
              <a:t>.</a:t>
            </a:r>
          </a:p>
          <a:p>
            <a:pPr marL="457200" lvl="0" indent="-419100" rtl="0">
              <a:buClr>
                <a:schemeClr val="dk1"/>
              </a:buClr>
              <a:buSzPct val="166666"/>
              <a:buFont typeface="Arial"/>
              <a:buChar char="•"/>
            </a:pPr>
            <a:endParaRPr lang="es" dirty="0"/>
          </a:p>
          <a:p>
            <a:pPr marL="457200" lvl="0" indent="-419100" rtl="0">
              <a:buClr>
                <a:schemeClr val="dk1"/>
              </a:buClr>
              <a:buSzPct val="166666"/>
              <a:buFont typeface="Arial"/>
              <a:buChar char="•"/>
            </a:pPr>
            <a:r>
              <a:rPr lang="es" dirty="0" smtClean="0"/>
              <a:t> Repositorios y </a:t>
            </a:r>
            <a:r>
              <a:rPr lang="es" dirty="0" smtClean="0"/>
              <a:t>comunicación</a:t>
            </a:r>
            <a:endParaRPr lang="es" dirty="0"/>
          </a:p>
          <a:p>
            <a:pPr marL="38100" lvl="0" indent="0" rtl="0">
              <a:buClr>
                <a:schemeClr val="dk1"/>
              </a:buClr>
              <a:buSzPct val="166666"/>
              <a:buNone/>
            </a:pPr>
            <a:r>
              <a:rPr lang="es" dirty="0" smtClean="0"/>
              <a:t/>
            </a:r>
            <a:br>
              <a:rPr lang="es" dirty="0" smtClean="0"/>
            </a:br>
            <a:r>
              <a:rPr lang="es" dirty="0" smtClean="0"/>
              <a:t/>
            </a:r>
            <a:br>
              <a:rPr lang="es" dirty="0" smtClean="0"/>
            </a:br>
            <a:endParaRPr lang="es" dirty="0"/>
          </a:p>
        </p:txBody>
      </p:sp>
      <p:pic>
        <p:nvPicPr>
          <p:cNvPr id="5122" name="Picture 2" descr="http://upload.wikimedia.org/wikipedia/commons/6/63/Google_Code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3243" y="3011015"/>
            <a:ext cx="1590675" cy="3810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5124" name="Picture 4" descr="http://zaeris.com/blog/wp-content/uploads/2012/08/Git-Logo-2Colo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4461" y="2893327"/>
            <a:ext cx="1194230" cy="4986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126" name="Picture 6" descr="http://uh-dorm-energy-competition.googlecode.com/svn-history/r1131/mockups/makahiki2/rbrewer/assets/facebook-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3243" y="3595598"/>
            <a:ext cx="1590296" cy="5990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128" name="Picture 8" descr="https://plus.google.com/talkgadget/images/hangout/hangout-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4461" y="3669712"/>
            <a:ext cx="1857375" cy="533400"/>
          </a:xfrm>
          <a:prstGeom prst="rect">
            <a:avLst/>
          </a:prstGeom>
          <a:noFill/>
          <a:effectLst>
            <a:innerShdw blurRad="63500" dist="50800" dir="18900000">
              <a:prstClr val="black">
                <a:alpha val="50000"/>
              </a:prstClr>
            </a:inn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0">
                                            <p:txEl>
                                              <p:pRg st="0" end="0"/>
                                            </p:txEl>
                                          </p:spTgt>
                                        </p:tgtEl>
                                        <p:attrNameLst>
                                          <p:attrName>style.visibility</p:attrName>
                                        </p:attrNameLst>
                                      </p:cBhvr>
                                      <p:to>
                                        <p:strVal val="visible"/>
                                      </p:to>
                                    </p:set>
                                    <p:animEffect transition="in" filter="fade">
                                      <p:cBhvr>
                                        <p:cTn id="7" dur="750"/>
                                        <p:tgtEl>
                                          <p:spTgt spid="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0">
                                            <p:txEl>
                                              <p:pRg st="2" end="2"/>
                                            </p:txEl>
                                          </p:spTgt>
                                        </p:tgtEl>
                                        <p:attrNameLst>
                                          <p:attrName>style.visibility</p:attrName>
                                        </p:attrNameLst>
                                      </p:cBhvr>
                                      <p:to>
                                        <p:strVal val="visible"/>
                                      </p:to>
                                    </p:set>
                                    <p:animEffect transition="in" filter="fade">
                                      <p:cBhvr>
                                        <p:cTn id="12" dur="750"/>
                                        <p:tgtEl>
                                          <p:spTgt spid="60">
                                            <p:txEl>
                                              <p:pRg st="2" end="2"/>
                                            </p:txEl>
                                          </p:spTgt>
                                        </p:tgtEl>
                                      </p:cBhvr>
                                    </p:animEffect>
                                  </p:childTnLst>
                                </p:cTn>
                              </p:par>
                            </p:childTnLst>
                          </p:cTn>
                        </p:par>
                        <p:par>
                          <p:cTn id="13" fill="hold">
                            <p:stCondLst>
                              <p:cond delay="750"/>
                            </p:stCondLst>
                            <p:childTnLst>
                              <p:par>
                                <p:cTn id="14" presetID="10" presetClass="entr" presetSubtype="0" fill="hold" nodeType="afterEffect">
                                  <p:stCondLst>
                                    <p:cond delay="0"/>
                                  </p:stCondLst>
                                  <p:childTnLst>
                                    <p:set>
                                      <p:cBhvr>
                                        <p:cTn id="15" dur="1" fill="hold">
                                          <p:stCondLst>
                                            <p:cond delay="0"/>
                                          </p:stCondLst>
                                        </p:cTn>
                                        <p:tgtEl>
                                          <p:spTgt spid="5122"/>
                                        </p:tgtEl>
                                        <p:attrNameLst>
                                          <p:attrName>style.visibility</p:attrName>
                                        </p:attrNameLst>
                                      </p:cBhvr>
                                      <p:to>
                                        <p:strVal val="visible"/>
                                      </p:to>
                                    </p:set>
                                    <p:animEffect transition="in" filter="fade">
                                      <p:cBhvr>
                                        <p:cTn id="16" dur="500"/>
                                        <p:tgtEl>
                                          <p:spTgt spid="5122"/>
                                        </p:tgtEl>
                                      </p:cBhvr>
                                    </p:animEffect>
                                  </p:childTnLst>
                                </p:cTn>
                              </p:par>
                            </p:childTnLst>
                          </p:cTn>
                        </p:par>
                        <p:par>
                          <p:cTn id="17" fill="hold">
                            <p:stCondLst>
                              <p:cond delay="1250"/>
                            </p:stCondLst>
                            <p:childTnLst>
                              <p:par>
                                <p:cTn id="18" presetID="10" presetClass="entr" presetSubtype="0" fill="hold" nodeType="afterEffect">
                                  <p:stCondLst>
                                    <p:cond delay="0"/>
                                  </p:stCondLst>
                                  <p:childTnLst>
                                    <p:set>
                                      <p:cBhvr>
                                        <p:cTn id="19" dur="1" fill="hold">
                                          <p:stCondLst>
                                            <p:cond delay="0"/>
                                          </p:stCondLst>
                                        </p:cTn>
                                        <p:tgtEl>
                                          <p:spTgt spid="5124"/>
                                        </p:tgtEl>
                                        <p:attrNameLst>
                                          <p:attrName>style.visibility</p:attrName>
                                        </p:attrNameLst>
                                      </p:cBhvr>
                                      <p:to>
                                        <p:strVal val="visible"/>
                                      </p:to>
                                    </p:set>
                                    <p:animEffect transition="in" filter="fade">
                                      <p:cBhvr>
                                        <p:cTn id="20" dur="500"/>
                                        <p:tgtEl>
                                          <p:spTgt spid="5124"/>
                                        </p:tgtEl>
                                      </p:cBhvr>
                                    </p:animEffect>
                                  </p:childTnLst>
                                </p:cTn>
                              </p:par>
                            </p:childTnLst>
                          </p:cTn>
                        </p:par>
                        <p:par>
                          <p:cTn id="21" fill="hold">
                            <p:stCondLst>
                              <p:cond delay="1750"/>
                            </p:stCondLst>
                            <p:childTnLst>
                              <p:par>
                                <p:cTn id="22" presetID="10" presetClass="entr" presetSubtype="0" fill="hold" nodeType="afterEffect">
                                  <p:stCondLst>
                                    <p:cond delay="0"/>
                                  </p:stCondLst>
                                  <p:childTnLst>
                                    <p:set>
                                      <p:cBhvr>
                                        <p:cTn id="23" dur="1" fill="hold">
                                          <p:stCondLst>
                                            <p:cond delay="0"/>
                                          </p:stCondLst>
                                        </p:cTn>
                                        <p:tgtEl>
                                          <p:spTgt spid="5126"/>
                                        </p:tgtEl>
                                        <p:attrNameLst>
                                          <p:attrName>style.visibility</p:attrName>
                                        </p:attrNameLst>
                                      </p:cBhvr>
                                      <p:to>
                                        <p:strVal val="visible"/>
                                      </p:to>
                                    </p:set>
                                    <p:animEffect transition="in" filter="fade">
                                      <p:cBhvr>
                                        <p:cTn id="24" dur="500"/>
                                        <p:tgtEl>
                                          <p:spTgt spid="5126"/>
                                        </p:tgtEl>
                                      </p:cBhvr>
                                    </p:animEffect>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5128"/>
                                        </p:tgtEl>
                                        <p:attrNameLst>
                                          <p:attrName>style.visibility</p:attrName>
                                        </p:attrNameLst>
                                      </p:cBhvr>
                                      <p:to>
                                        <p:strVal val="visible"/>
                                      </p:to>
                                    </p:set>
                                    <p:animEffect transition="in" filter="fade">
                                      <p:cBhvr>
                                        <p:cTn id="28" dur="5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4" name="Shape 54"/>
          <p:cNvSpPr txBox="1">
            <a:spLocks noGrp="1"/>
          </p:cNvSpPr>
          <p:nvPr>
            <p:ph type="body" idx="1"/>
          </p:nvPr>
        </p:nvSpPr>
        <p:spPr>
          <a:xfrm>
            <a:off x="1153235" y="1436427"/>
            <a:ext cx="7799696" cy="4967574"/>
          </a:xfrm>
          <a:prstGeom prst="rect">
            <a:avLst/>
          </a:prstGeom>
        </p:spPr>
        <p:txBody>
          <a:bodyPr lIns="91425" tIns="91425" rIns="91425" bIns="91425" anchor="t" anchorCtr="0">
            <a:noAutofit/>
          </a:bodyPr>
          <a:lstStyle/>
          <a:p>
            <a:pPr marL="457200" lvl="0" indent="-419100" rtl="0">
              <a:buClr>
                <a:schemeClr val="dk1"/>
              </a:buClr>
              <a:buSzPct val="166666"/>
              <a:buFont typeface="Arial"/>
              <a:buChar char="•"/>
            </a:pPr>
            <a:r>
              <a:rPr lang="es" dirty="0"/>
              <a:t>Mostrar puntaje y texto en pantalla</a:t>
            </a:r>
            <a:r>
              <a:rPr lang="es" dirty="0" smtClean="0"/>
              <a:t>.</a:t>
            </a:r>
            <a:br>
              <a:rPr lang="es" dirty="0" smtClean="0"/>
            </a:br>
            <a:endParaRPr lang="es" dirty="0"/>
          </a:p>
          <a:p>
            <a:pPr marL="457200" lvl="0" indent="-419100" rtl="0">
              <a:buClr>
                <a:schemeClr val="dk1"/>
              </a:buClr>
              <a:buSzPct val="166666"/>
              <a:buFont typeface="Arial"/>
              <a:buChar char="•"/>
            </a:pPr>
            <a:r>
              <a:rPr lang="es" dirty="0"/>
              <a:t>Movimiento de Sprites</a:t>
            </a:r>
            <a:r>
              <a:rPr lang="es" dirty="0" smtClean="0"/>
              <a:t>.</a:t>
            </a:r>
            <a:br>
              <a:rPr lang="es" dirty="0" smtClean="0"/>
            </a:br>
            <a:endParaRPr lang="es" dirty="0"/>
          </a:p>
          <a:p>
            <a:pPr marL="457200" lvl="0" indent="-419100" rtl="0">
              <a:buClr>
                <a:schemeClr val="dk1"/>
              </a:buClr>
              <a:buSzPct val="166666"/>
              <a:buFont typeface="Arial"/>
              <a:buChar char="•"/>
            </a:pPr>
            <a:r>
              <a:rPr lang="es" dirty="0"/>
              <a:t>Input del </a:t>
            </a:r>
            <a:r>
              <a:rPr lang="es" dirty="0" smtClean="0"/>
              <a:t>teclado (</a:t>
            </a:r>
            <a:r>
              <a:rPr lang="es" dirty="0"/>
              <a:t>solo </a:t>
            </a:r>
            <a:r>
              <a:rPr lang="es" dirty="0" smtClean="0"/>
              <a:t>posee funciones </a:t>
            </a:r>
            <a:r>
              <a:rPr lang="es" dirty="0"/>
              <a:t>para mouse y dispositivos táctiles</a:t>
            </a:r>
            <a:r>
              <a:rPr lang="es" dirty="0" smtClean="0"/>
              <a:t>).</a:t>
            </a:r>
            <a:br>
              <a:rPr lang="es" dirty="0" smtClean="0"/>
            </a:br>
            <a:endParaRPr lang="es" dirty="0"/>
          </a:p>
          <a:p>
            <a:pPr marL="457200" lvl="0" indent="-419100" rtl="0">
              <a:buClr>
                <a:schemeClr val="dk1"/>
              </a:buClr>
              <a:buSzPct val="166666"/>
              <a:buFont typeface="Arial"/>
              <a:buChar char="•"/>
            </a:pPr>
            <a:r>
              <a:rPr lang="es" dirty="0"/>
              <a:t>Dificultad de modificar </a:t>
            </a:r>
            <a:r>
              <a:rPr lang="es" dirty="0" smtClean="0"/>
              <a:t>el </a:t>
            </a:r>
            <a:r>
              <a:rPr lang="es" dirty="0"/>
              <a:t>comportamiento </a:t>
            </a:r>
            <a:r>
              <a:rPr lang="es" dirty="0" smtClean="0"/>
              <a:t>de un sprite durante su ejecución.</a:t>
            </a:r>
            <a:endParaRPr lang="es" dirty="0"/>
          </a:p>
          <a:p>
            <a:endParaRPr lang="es" dirty="0"/>
          </a:p>
        </p:txBody>
      </p:sp>
      <p:sp>
        <p:nvSpPr>
          <p:cNvPr id="53" name="Shape 53"/>
          <p:cNvSpPr txBox="1">
            <a:spLocks noGrp="1"/>
          </p:cNvSpPr>
          <p:nvPr>
            <p:ph type="title"/>
          </p:nvPr>
        </p:nvSpPr>
        <p:spPr>
          <a:xfrm>
            <a:off x="938283" y="2317599"/>
            <a:ext cx="8229600" cy="735249"/>
          </a:xfrm>
          <a:prstGeom prst="rect">
            <a:avLst/>
          </a:prstGeom>
        </p:spPr>
        <p:txBody>
          <a:bodyPr lIns="91425" tIns="91425" rIns="91425" bIns="91425" anchor="b" anchorCtr="0">
            <a:noAutofit/>
          </a:bodyPr>
          <a:lstStyle/>
          <a:p>
            <a:pPr>
              <a:buNone/>
            </a:pPr>
            <a:r>
              <a:rPr lang="es"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rPr>
              <a:t>Problemas al </a:t>
            </a:r>
            <a:r>
              <a:rPr lang="es" dirty="0" smtClean="0">
                <a:solidFill>
                  <a:schemeClr val="accent5">
                    <a:lumMod val="50000"/>
                  </a:schemeClr>
                </a:solidFill>
                <a:effectLst>
                  <a:outerShdw blurRad="38100" dist="38100" dir="2700000" algn="tl">
                    <a:srgbClr val="000000">
                      <a:alpha val="43137"/>
                    </a:srgbClr>
                  </a:outerShdw>
                </a:effectLst>
                <a:latin typeface="Calibri" panose="020F0502020204030204" pitchFamily="34" charset="0"/>
              </a:rPr>
              <a:t>desarrollar el videojuego</a:t>
            </a:r>
            <a:endParaRPr lang="es"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16667E-6 4.81481E-6 L 0.01198 -0.31135 " pathEditMode="relative" rAng="0" ptsTypes="AA">
                                      <p:cBhvr>
                                        <p:cTn id="6" dur="2000" fill="hold"/>
                                        <p:tgtEl>
                                          <p:spTgt spid="53"/>
                                        </p:tgtEl>
                                        <p:attrNameLst>
                                          <p:attrName>ppt_x</p:attrName>
                                          <p:attrName>ppt_y</p:attrName>
                                        </p:attrNameLst>
                                      </p:cBhvr>
                                      <p:rCtr x="590" y="-15579"/>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54">
                                            <p:txEl>
                                              <p:pRg st="0" end="0"/>
                                            </p:txEl>
                                          </p:spTgt>
                                        </p:tgtEl>
                                        <p:attrNameLst>
                                          <p:attrName>style.visibility</p:attrName>
                                        </p:attrNameLst>
                                      </p:cBhvr>
                                      <p:to>
                                        <p:strVal val="visible"/>
                                      </p:to>
                                    </p:set>
                                    <p:animEffect transition="in" filter="fade">
                                      <p:cBhvr>
                                        <p:cTn id="10" dur="500"/>
                                        <p:tgtEl>
                                          <p:spTgt spid="5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4">
                                            <p:txEl>
                                              <p:pRg st="1" end="1"/>
                                            </p:txEl>
                                          </p:spTgt>
                                        </p:tgtEl>
                                        <p:attrNameLst>
                                          <p:attrName>style.visibility</p:attrName>
                                        </p:attrNameLst>
                                      </p:cBhvr>
                                      <p:to>
                                        <p:strVal val="visible"/>
                                      </p:to>
                                    </p:set>
                                    <p:animEffect transition="in" filter="fade">
                                      <p:cBhvr>
                                        <p:cTn id="15" dur="500"/>
                                        <p:tgtEl>
                                          <p:spTgt spid="5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4">
                                            <p:txEl>
                                              <p:pRg st="2" end="2"/>
                                            </p:txEl>
                                          </p:spTgt>
                                        </p:tgtEl>
                                        <p:attrNameLst>
                                          <p:attrName>style.visibility</p:attrName>
                                        </p:attrNameLst>
                                      </p:cBhvr>
                                      <p:to>
                                        <p:strVal val="visible"/>
                                      </p:to>
                                    </p:set>
                                    <p:animEffect transition="in" filter="fade">
                                      <p:cBhvr>
                                        <p:cTn id="20" dur="500"/>
                                        <p:tgtEl>
                                          <p:spTgt spid="5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4">
                                            <p:txEl>
                                              <p:pRg st="3" end="3"/>
                                            </p:txEl>
                                          </p:spTgt>
                                        </p:tgtEl>
                                        <p:attrNameLst>
                                          <p:attrName>style.visibility</p:attrName>
                                        </p:attrNameLst>
                                      </p:cBhvr>
                                      <p:to>
                                        <p:strVal val="visible"/>
                                      </p:to>
                                    </p:set>
                                    <p:animEffect transition="in" filter="fade">
                                      <p:cBhvr>
                                        <p:cTn id="25" dur="500"/>
                                        <p:tgtEl>
                                          <p:spTgt spid="5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uiExpand="1" build="p"/>
      <p:bldP spid="5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57701" y="180384"/>
            <a:ext cx="5902578" cy="523220"/>
          </a:xfrm>
          <a:prstGeom prst="rect">
            <a:avLst/>
          </a:prstGeom>
        </p:spPr>
        <p:txBody>
          <a:bodyPr wrap="none">
            <a:spAutoFit/>
          </a:bodyPr>
          <a:lstStyle/>
          <a:p>
            <a:r>
              <a:rPr lang="es-AR" sz="2800" dirty="0" smtClean="0">
                <a:solidFill>
                  <a:srgbClr val="296D31"/>
                </a:solidFill>
                <a:latin typeface="Consolas" panose="020B0609020204030204" pitchFamily="49" charset="0"/>
                <a:cs typeface="Consolas" panose="020B0609020204030204" pitchFamily="49" charset="0"/>
              </a:rPr>
              <a:t>Ejemplo de eventos de teclado</a:t>
            </a:r>
            <a:endParaRPr lang="es-AR" sz="2400" dirty="0">
              <a:solidFill>
                <a:srgbClr val="296D31"/>
              </a:solidFill>
              <a:latin typeface="Consolas" panose="020B0609020204030204" pitchFamily="49" charset="0"/>
              <a:cs typeface="Consolas" panose="020B0609020204030204" pitchFamily="49" charset="0"/>
            </a:endParaRPr>
          </a:p>
        </p:txBody>
      </p:sp>
      <p:sp>
        <p:nvSpPr>
          <p:cNvPr id="3" name="Rectangle 2"/>
          <p:cNvSpPr/>
          <p:nvPr/>
        </p:nvSpPr>
        <p:spPr>
          <a:xfrm>
            <a:off x="743802" y="1782115"/>
            <a:ext cx="9785444" cy="2985433"/>
          </a:xfrm>
          <a:prstGeom prst="rect">
            <a:avLst/>
          </a:prstGeom>
        </p:spPr>
        <p:txBody>
          <a:bodyPr wrap="square">
            <a:spAutoFit/>
          </a:bodyPr>
          <a:lstStyle/>
          <a:p>
            <a:endParaRPr lang="es-AR" sz="1600" dirty="0">
              <a:latin typeface="Consolas" panose="020B0609020204030204" pitchFamily="49" charset="0"/>
              <a:cs typeface="Consolas" panose="020B0609020204030204" pitchFamily="49" charset="0"/>
            </a:endParaRPr>
          </a:p>
          <a:p>
            <a:r>
              <a:rPr lang="es-AR" sz="2000" dirty="0" err="1">
                <a:solidFill>
                  <a:srgbClr val="0000FF"/>
                </a:solidFill>
                <a:latin typeface="Consolas" panose="020B0609020204030204" pitchFamily="49" charset="0"/>
                <a:cs typeface="Consolas" panose="020B0609020204030204" pitchFamily="49" charset="0"/>
              </a:rPr>
              <a:t>void</a:t>
            </a:r>
            <a:r>
              <a:rPr lang="es-AR" sz="2000" dirty="0">
                <a:solidFill>
                  <a:srgbClr val="0000FF"/>
                </a:solidFill>
                <a:latin typeface="Consolas" panose="020B0609020204030204" pitchFamily="49" charset="0"/>
                <a:cs typeface="Consolas" panose="020B0609020204030204" pitchFamily="49" charset="0"/>
              </a:rPr>
              <a:t> </a:t>
            </a:r>
            <a:r>
              <a:rPr lang="es-AR" sz="2000" dirty="0" smtClean="0">
                <a:solidFill>
                  <a:srgbClr val="0070C0"/>
                </a:solidFill>
                <a:latin typeface="Consolas" panose="020B0609020204030204" pitchFamily="49" charset="0"/>
                <a:cs typeface="Consolas" panose="020B0609020204030204" pitchFamily="49" charset="0"/>
              </a:rPr>
              <a:t>Juego</a:t>
            </a:r>
            <a:r>
              <a:rPr lang="es-AR" sz="2000" dirty="0" smtClean="0">
                <a:latin typeface="Consolas" panose="020B0609020204030204" pitchFamily="49" charset="0"/>
                <a:cs typeface="Consolas" panose="020B0609020204030204" pitchFamily="49" charset="0"/>
              </a:rPr>
              <a:t>::</a:t>
            </a:r>
            <a:r>
              <a:rPr lang="es-AR" sz="2000" dirty="0" err="1" smtClean="0">
                <a:latin typeface="Consolas" panose="020B0609020204030204" pitchFamily="49" charset="0"/>
                <a:cs typeface="Consolas" panose="020B0609020204030204" pitchFamily="49" charset="0"/>
              </a:rPr>
              <a:t>keyEvent</a:t>
            </a:r>
            <a:r>
              <a:rPr lang="es-AR" sz="2000" dirty="0" smtClean="0">
                <a:latin typeface="Consolas" panose="020B0609020204030204" pitchFamily="49" charset="0"/>
                <a:cs typeface="Consolas" panose="020B0609020204030204" pitchFamily="49" charset="0"/>
              </a:rPr>
              <a:t> (</a:t>
            </a:r>
            <a:r>
              <a:rPr lang="es-AR" sz="2000" dirty="0" err="1">
                <a:solidFill>
                  <a:srgbClr val="0000FF"/>
                </a:solidFill>
                <a:latin typeface="Consolas" panose="020B0609020204030204" pitchFamily="49" charset="0"/>
                <a:cs typeface="Consolas" panose="020B0609020204030204" pitchFamily="49" charset="0"/>
              </a:rPr>
              <a:t>float</a:t>
            </a:r>
            <a:r>
              <a:rPr lang="es-AR" sz="2000" dirty="0">
                <a:latin typeface="Consolas" panose="020B0609020204030204" pitchFamily="49" charset="0"/>
                <a:cs typeface="Consolas" panose="020B0609020204030204" pitchFamily="49" charset="0"/>
              </a:rPr>
              <a:t> </a:t>
            </a:r>
            <a:r>
              <a:rPr lang="es-AR" sz="2000" dirty="0" smtClean="0">
                <a:latin typeface="Consolas" panose="020B0609020204030204" pitchFamily="49" charset="0"/>
                <a:cs typeface="Consolas" panose="020B0609020204030204" pitchFamily="49" charset="0"/>
              </a:rPr>
              <a:t>tiempo) {</a:t>
            </a:r>
            <a:endParaRPr lang="es-AR" sz="2000" dirty="0">
              <a:latin typeface="Consolas" panose="020B0609020204030204" pitchFamily="49" charset="0"/>
              <a:cs typeface="Consolas" panose="020B0609020204030204" pitchFamily="49" charset="0"/>
            </a:endParaRPr>
          </a:p>
          <a:p>
            <a:endParaRPr lang="es-AR" sz="2000" dirty="0">
              <a:latin typeface="Consolas" panose="020B0609020204030204" pitchFamily="49" charset="0"/>
              <a:cs typeface="Consolas" panose="020B0609020204030204" pitchFamily="49" charset="0"/>
            </a:endParaRPr>
          </a:p>
          <a:p>
            <a:r>
              <a:rPr lang="es-AR" sz="2000" dirty="0" smtClean="0">
                <a:solidFill>
                  <a:srgbClr val="296D31"/>
                </a:solidFill>
                <a:latin typeface="Consolas" panose="020B0609020204030204" pitchFamily="49" charset="0"/>
                <a:cs typeface="Consolas" panose="020B0609020204030204" pitchFamily="49" charset="0"/>
              </a:rPr>
              <a:t>	// </a:t>
            </a:r>
            <a:r>
              <a:rPr lang="es-AR" sz="2000" dirty="0">
                <a:solidFill>
                  <a:srgbClr val="296D31"/>
                </a:solidFill>
                <a:latin typeface="Consolas" panose="020B0609020204030204" pitchFamily="49" charset="0"/>
                <a:cs typeface="Consolas" panose="020B0609020204030204" pitchFamily="49" charset="0"/>
              </a:rPr>
              <a:t>flecha hacia arriba</a:t>
            </a:r>
          </a:p>
          <a:p>
            <a:r>
              <a:rPr lang="es-AR" sz="2000" dirty="0" smtClean="0">
                <a:solidFill>
                  <a:srgbClr val="0000FF"/>
                </a:solidFill>
                <a:latin typeface="Consolas" panose="020B0609020204030204" pitchFamily="49" charset="0"/>
                <a:cs typeface="Consolas" panose="020B0609020204030204" pitchFamily="49" charset="0"/>
              </a:rPr>
              <a:t>	</a:t>
            </a:r>
            <a:r>
              <a:rPr lang="es-AR" sz="2000" dirty="0" err="1" smtClean="0">
                <a:solidFill>
                  <a:srgbClr val="0000FF"/>
                </a:solidFill>
                <a:latin typeface="Consolas" panose="020B0609020204030204" pitchFamily="49" charset="0"/>
                <a:cs typeface="Consolas" panose="020B0609020204030204" pitchFamily="49" charset="0"/>
              </a:rPr>
              <a:t>if</a:t>
            </a:r>
            <a:r>
              <a:rPr lang="es-AR" sz="2000" dirty="0" smtClean="0">
                <a:latin typeface="Consolas" panose="020B0609020204030204" pitchFamily="49" charset="0"/>
                <a:cs typeface="Consolas" panose="020B0609020204030204" pitchFamily="49" charset="0"/>
              </a:rPr>
              <a:t> </a:t>
            </a:r>
            <a:r>
              <a:rPr lang="es-AR" sz="2000" dirty="0">
                <a:latin typeface="Consolas" panose="020B0609020204030204" pitchFamily="49" charset="0"/>
                <a:cs typeface="Consolas" panose="020B0609020204030204" pitchFamily="49" charset="0"/>
              </a:rPr>
              <a:t>(</a:t>
            </a:r>
            <a:r>
              <a:rPr lang="es-AR" sz="2000" dirty="0" err="1">
                <a:solidFill>
                  <a:srgbClr val="7030A0"/>
                </a:solidFill>
                <a:latin typeface="Consolas" panose="020B0609020204030204" pitchFamily="49" charset="0"/>
                <a:cs typeface="Consolas" panose="020B0609020204030204" pitchFamily="49" charset="0"/>
              </a:rPr>
              <a:t>GetKeyState</a:t>
            </a:r>
            <a:r>
              <a:rPr lang="es-AR" sz="2000" dirty="0">
                <a:latin typeface="Consolas" panose="020B0609020204030204" pitchFamily="49" charset="0"/>
                <a:cs typeface="Consolas" panose="020B0609020204030204" pitchFamily="49" charset="0"/>
              </a:rPr>
              <a:t>(</a:t>
            </a:r>
            <a:r>
              <a:rPr lang="es-AR" sz="2000" dirty="0">
                <a:solidFill>
                  <a:schemeClr val="accent2">
                    <a:lumMod val="75000"/>
                  </a:schemeClr>
                </a:solidFill>
                <a:latin typeface="Consolas" panose="020B0609020204030204" pitchFamily="49" charset="0"/>
                <a:cs typeface="Consolas" panose="020B0609020204030204" pitchFamily="49" charset="0"/>
              </a:rPr>
              <a:t>VK_UP</a:t>
            </a:r>
            <a:r>
              <a:rPr lang="es-AR" sz="2000" dirty="0">
                <a:latin typeface="Consolas" panose="020B0609020204030204" pitchFamily="49" charset="0"/>
                <a:cs typeface="Consolas" panose="020B0609020204030204" pitchFamily="49" charset="0"/>
              </a:rPr>
              <a:t>) &amp; </a:t>
            </a:r>
            <a:r>
              <a:rPr lang="es-AR" sz="2000" dirty="0">
                <a:solidFill>
                  <a:schemeClr val="accent1">
                    <a:lumMod val="75000"/>
                  </a:schemeClr>
                </a:solidFill>
                <a:latin typeface="Consolas" panose="020B0609020204030204" pitchFamily="49" charset="0"/>
                <a:cs typeface="Consolas" panose="020B0609020204030204" pitchFamily="49" charset="0"/>
              </a:rPr>
              <a:t>0x8000</a:t>
            </a:r>
            <a:r>
              <a:rPr lang="es-AR" sz="2000" dirty="0">
                <a:latin typeface="Consolas" panose="020B0609020204030204" pitchFamily="49" charset="0"/>
                <a:cs typeface="Consolas" panose="020B0609020204030204" pitchFamily="49" charset="0"/>
              </a:rPr>
              <a:t>) {</a:t>
            </a:r>
          </a:p>
          <a:p>
            <a:r>
              <a:rPr lang="en-US" sz="2000" dirty="0" smtClean="0">
                <a:latin typeface="Consolas" panose="020B0609020204030204" pitchFamily="49" charset="0"/>
                <a:cs typeface="Consolas" panose="020B0609020204030204" pitchFamily="49" charset="0"/>
              </a:rPr>
              <a:t>		</a:t>
            </a:r>
            <a:r>
              <a:rPr lang="en-US" sz="2000" dirty="0" smtClean="0">
                <a:solidFill>
                  <a:srgbClr val="296D31"/>
                </a:solidFill>
                <a:latin typeface="Consolas" panose="020B0609020204030204" pitchFamily="49" charset="0"/>
                <a:cs typeface="Consolas" panose="020B0609020204030204" pitchFamily="49" charset="0"/>
              </a:rPr>
              <a:t>//</a:t>
            </a:r>
            <a:r>
              <a:rPr lang="en-US" sz="2000" dirty="0" err="1" smtClean="0">
                <a:solidFill>
                  <a:srgbClr val="296D31"/>
                </a:solidFill>
                <a:latin typeface="Consolas" panose="020B0609020204030204" pitchFamily="49" charset="0"/>
                <a:cs typeface="Consolas" panose="020B0609020204030204" pitchFamily="49" charset="0"/>
              </a:rPr>
              <a:t>accion</a:t>
            </a:r>
            <a:r>
              <a:rPr lang="en-US" sz="2000" dirty="0" smtClean="0">
                <a:solidFill>
                  <a:srgbClr val="296D31"/>
                </a:solidFill>
                <a:latin typeface="Consolas" panose="020B0609020204030204" pitchFamily="49" charset="0"/>
                <a:cs typeface="Consolas" panose="020B0609020204030204" pitchFamily="49" charset="0"/>
              </a:rPr>
              <a:t> </a:t>
            </a:r>
            <a:r>
              <a:rPr lang="en-US" sz="2000" dirty="0" err="1" smtClean="0">
                <a:solidFill>
                  <a:srgbClr val="296D31"/>
                </a:solidFill>
                <a:latin typeface="Consolas" panose="020B0609020204030204" pitchFamily="49" charset="0"/>
                <a:cs typeface="Consolas" panose="020B0609020204030204" pitchFamily="49" charset="0"/>
              </a:rPr>
              <a:t>subir</a:t>
            </a:r>
            <a:endParaRPr lang="en-US" sz="2000" dirty="0" smtClean="0">
              <a:solidFill>
                <a:srgbClr val="296D31"/>
              </a:solidFill>
              <a:latin typeface="Consolas" panose="020B0609020204030204" pitchFamily="49" charset="0"/>
              <a:cs typeface="Consolas" panose="020B0609020204030204" pitchFamily="49" charset="0"/>
            </a:endParaRPr>
          </a:p>
          <a:p>
            <a:r>
              <a:rPr lang="en-US" sz="2000" dirty="0" smtClean="0">
                <a:latin typeface="Consolas" panose="020B0609020204030204" pitchFamily="49" charset="0"/>
                <a:cs typeface="Consolas" panose="020B0609020204030204" pitchFamily="49" charset="0"/>
              </a:rPr>
              <a:t>	}</a:t>
            </a:r>
            <a:endParaRPr lang="en-US" sz="2000" dirty="0">
              <a:latin typeface="Consolas" panose="020B0609020204030204" pitchFamily="49" charset="0"/>
              <a:cs typeface="Consolas" panose="020B0609020204030204" pitchFamily="49" charset="0"/>
            </a:endParaRPr>
          </a:p>
          <a:p>
            <a:r>
              <a:rPr lang="en-US" sz="2000" dirty="0">
                <a:latin typeface="Consolas" panose="020B0609020204030204" pitchFamily="49" charset="0"/>
                <a:cs typeface="Consolas" panose="020B0609020204030204" pitchFamily="49" charset="0"/>
              </a:rPr>
              <a:t>}</a:t>
            </a:r>
            <a:endParaRPr lang="es-AR" sz="2000" dirty="0">
              <a:latin typeface="Consolas" panose="020B0609020204030204" pitchFamily="49" charset="0"/>
              <a:cs typeface="Consolas" panose="020B0609020204030204" pitchFamily="49" charset="0"/>
            </a:endParaRPr>
          </a:p>
          <a:p>
            <a:endParaRPr lang="es-AR" sz="1600" dirty="0">
              <a:latin typeface="Consolas" panose="020B0609020204030204" pitchFamily="49" charset="0"/>
              <a:cs typeface="Consolas" panose="020B0609020204030204" pitchFamily="49" charset="0"/>
            </a:endParaRPr>
          </a:p>
          <a:p>
            <a:endParaRPr lang="es-AR" sz="16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01923438"/>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3457870" y="3138985"/>
            <a:ext cx="3142660" cy="694480"/>
          </a:xfrm>
          <a:prstGeom prst="rect">
            <a:avLst/>
          </a:prstGeom>
        </p:spPr>
        <p:txBody>
          <a:bodyPr lIns="91425" tIns="91425" rIns="91425" bIns="91425" anchor="b" anchorCtr="0">
            <a:noAutofit/>
          </a:bodyPr>
          <a:lstStyle/>
          <a:p>
            <a:pPr>
              <a:buNone/>
            </a:pPr>
            <a:r>
              <a:rPr lang="es"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rPr>
              <a:t>Conclusiones	</a:t>
            </a:r>
          </a:p>
        </p:txBody>
      </p:sp>
      <p:sp>
        <p:nvSpPr>
          <p:cNvPr id="66" name="Shape 66"/>
          <p:cNvSpPr txBox="1">
            <a:spLocks noGrp="1"/>
          </p:cNvSpPr>
          <p:nvPr>
            <p:ph type="body" idx="1"/>
          </p:nvPr>
        </p:nvSpPr>
        <p:spPr>
          <a:xfrm>
            <a:off x="914400" y="1586552"/>
            <a:ext cx="8229600" cy="4967574"/>
          </a:xfrm>
          <a:prstGeom prst="rect">
            <a:avLst/>
          </a:prstGeom>
        </p:spPr>
        <p:txBody>
          <a:bodyPr lIns="91425" tIns="91425" rIns="91425" bIns="91425" anchor="t" anchorCtr="0">
            <a:noAutofit/>
          </a:bodyPr>
          <a:lstStyle/>
          <a:p>
            <a:pPr lvl="0" rtl="0">
              <a:buNone/>
            </a:pPr>
            <a:r>
              <a:rPr lang="es" dirty="0"/>
              <a:t>La </a:t>
            </a:r>
            <a:r>
              <a:rPr lang="es" dirty="0" smtClean="0"/>
              <a:t>herramienta es bastante prometedora. Hay indicios de que </a:t>
            </a:r>
            <a:r>
              <a:rPr lang="es" dirty="0"/>
              <a:t>se pueden </a:t>
            </a:r>
            <a:r>
              <a:rPr lang="es" dirty="0" smtClean="0"/>
              <a:t>realizar proyectos muy interesantes, </a:t>
            </a:r>
            <a:r>
              <a:rPr lang="es" dirty="0"/>
              <a:t>pero es indispensable</a:t>
            </a:r>
            <a:r>
              <a:rPr lang="es" dirty="0" smtClean="0"/>
              <a:t>:</a:t>
            </a:r>
            <a:br>
              <a:rPr lang="es" dirty="0" smtClean="0"/>
            </a:br>
            <a:endParaRPr lang="es" dirty="0"/>
          </a:p>
          <a:p>
            <a:pPr marL="457200" lvl="0" indent="-419100" rtl="0">
              <a:buClr>
                <a:schemeClr val="dk1"/>
              </a:buClr>
              <a:buSzPct val="166666"/>
              <a:buFont typeface="Arial"/>
              <a:buChar char="•"/>
            </a:pPr>
            <a:r>
              <a:rPr lang="es" dirty="0" smtClean="0"/>
              <a:t>Tener tiempo libre para familiarizarse con la </a:t>
            </a:r>
            <a:r>
              <a:rPr lang="es" dirty="0" smtClean="0"/>
              <a:t>tecnología</a:t>
            </a:r>
            <a:br>
              <a:rPr lang="es" dirty="0" smtClean="0"/>
            </a:br>
            <a:endParaRPr lang="es" dirty="0"/>
          </a:p>
          <a:p>
            <a:pPr marL="457200" lvl="0" indent="-419100" rtl="0">
              <a:buClr>
                <a:schemeClr val="dk1"/>
              </a:buClr>
              <a:buSzPct val="166666"/>
              <a:buFont typeface="Arial"/>
              <a:buChar char="•"/>
            </a:pPr>
            <a:r>
              <a:rPr lang="es" dirty="0" smtClean="0"/>
              <a:t>Examinar bien los ejemplos que hay </a:t>
            </a:r>
            <a:r>
              <a:rPr lang="es" dirty="0" smtClean="0"/>
              <a:t>online</a:t>
            </a:r>
            <a:br>
              <a:rPr lang="es" dirty="0" smtClean="0"/>
            </a:br>
            <a:endParaRPr lang="es" dirty="0"/>
          </a:p>
          <a:p>
            <a:pPr marL="457200" lvl="0" indent="-419100">
              <a:buClr>
                <a:schemeClr val="dk1"/>
              </a:buClr>
              <a:buSzPct val="166666"/>
              <a:buFont typeface="Arial"/>
              <a:buChar char="•"/>
            </a:pPr>
            <a:r>
              <a:rPr lang="es" dirty="0" smtClean="0"/>
              <a:t>Contar con alguien experimentado para evacuar dudas</a:t>
            </a:r>
            <a:endParaRPr lang="es"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 -3.33333E-6 L -0.23663 -0.42268 " pathEditMode="relative" rAng="0" ptsTypes="AA">
                                      <p:cBhvr>
                                        <p:cTn id="6" dur="2000" fill="hold"/>
                                        <p:tgtEl>
                                          <p:spTgt spid="65"/>
                                        </p:tgtEl>
                                        <p:attrNameLst>
                                          <p:attrName>ppt_x</p:attrName>
                                          <p:attrName>ppt_y</p:attrName>
                                        </p:attrNameLst>
                                      </p:cBhvr>
                                      <p:rCtr x="-11840" y="-21134"/>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66">
                                            <p:txEl>
                                              <p:pRg st="0" end="0"/>
                                            </p:txEl>
                                          </p:spTgt>
                                        </p:tgtEl>
                                        <p:attrNameLst>
                                          <p:attrName>style.visibility</p:attrName>
                                        </p:attrNameLst>
                                      </p:cBhvr>
                                      <p:to>
                                        <p:strVal val="visible"/>
                                      </p:to>
                                    </p:set>
                                    <p:animEffect transition="in" filter="fade">
                                      <p:cBhvr>
                                        <p:cTn id="10" dur="500"/>
                                        <p:tgtEl>
                                          <p:spTgt spid="6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6">
                                            <p:txEl>
                                              <p:pRg st="1" end="1"/>
                                            </p:txEl>
                                          </p:spTgt>
                                        </p:tgtEl>
                                        <p:attrNameLst>
                                          <p:attrName>style.visibility</p:attrName>
                                        </p:attrNameLst>
                                      </p:cBhvr>
                                      <p:to>
                                        <p:strVal val="visible"/>
                                      </p:to>
                                    </p:set>
                                    <p:animEffect transition="in" filter="fade">
                                      <p:cBhvr>
                                        <p:cTn id="15" dur="500"/>
                                        <p:tgtEl>
                                          <p:spTgt spid="6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6">
                                            <p:txEl>
                                              <p:pRg st="2" end="2"/>
                                            </p:txEl>
                                          </p:spTgt>
                                        </p:tgtEl>
                                        <p:attrNameLst>
                                          <p:attrName>style.visibility</p:attrName>
                                        </p:attrNameLst>
                                      </p:cBhvr>
                                      <p:to>
                                        <p:strVal val="visible"/>
                                      </p:to>
                                    </p:set>
                                    <p:animEffect transition="in" filter="fade">
                                      <p:cBhvr>
                                        <p:cTn id="20" dur="500"/>
                                        <p:tgtEl>
                                          <p:spTgt spid="6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6">
                                            <p:txEl>
                                              <p:pRg st="3" end="3"/>
                                            </p:txEl>
                                          </p:spTgt>
                                        </p:tgtEl>
                                        <p:attrNameLst>
                                          <p:attrName>style.visibility</p:attrName>
                                        </p:attrNameLst>
                                      </p:cBhvr>
                                      <p:to>
                                        <p:strVal val="visible"/>
                                      </p:to>
                                    </p:set>
                                    <p:animEffect transition="in" filter="fade">
                                      <p:cBhvr>
                                        <p:cTn id="25" dur="500"/>
                                        <p:tgtEl>
                                          <p:spTgt spid="6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65"/>
          <p:cNvSpPr txBox="1">
            <a:spLocks/>
          </p:cNvSpPr>
          <p:nvPr/>
        </p:nvSpPr>
        <p:spPr>
          <a:xfrm>
            <a:off x="3148958" y="2852381"/>
            <a:ext cx="2937944" cy="830958"/>
          </a:xfrm>
          <a:prstGeom prst="rect">
            <a:avLst/>
          </a:prstGeom>
        </p:spPr>
        <p:txBody>
          <a:bodyPr lIns="91425" tIns="91425" rIns="91425" bIns="91425" anchor="b" anchorCtr="0">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 b="1" dirty="0" smtClean="0">
                <a:solidFill>
                  <a:schemeClr val="accent5">
                    <a:lumMod val="50000"/>
                  </a:schemeClr>
                </a:solidFill>
                <a:effectLst>
                  <a:outerShdw blurRad="38100" dist="38100" dir="2700000" algn="tl">
                    <a:srgbClr val="000000">
                      <a:alpha val="43137"/>
                    </a:srgbClr>
                  </a:outerShdw>
                </a:effectLst>
                <a:latin typeface="Calibri" panose="020F0502020204030204" pitchFamily="34" charset="0"/>
              </a:rPr>
              <a:t>¿Preguntas?	</a:t>
            </a:r>
            <a:endParaRPr lang="es" b="1"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388844379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65"/>
          <p:cNvSpPr txBox="1">
            <a:spLocks/>
          </p:cNvSpPr>
          <p:nvPr/>
        </p:nvSpPr>
        <p:spPr>
          <a:xfrm>
            <a:off x="3148958" y="2852381"/>
            <a:ext cx="2937944" cy="830958"/>
          </a:xfrm>
          <a:prstGeom prst="rect">
            <a:avLst/>
          </a:prstGeom>
        </p:spPr>
        <p:txBody>
          <a:bodyPr lIns="91425" tIns="91425" rIns="91425" bIns="91425" anchor="b" anchorCtr="0">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rPr>
              <a:t>G</a:t>
            </a:r>
            <a:r>
              <a:rPr lang="es" dirty="0" smtClean="0">
                <a:solidFill>
                  <a:schemeClr val="accent5">
                    <a:lumMod val="50000"/>
                  </a:schemeClr>
                </a:solidFill>
                <a:effectLst>
                  <a:outerShdw blurRad="38100" dist="38100" dir="2700000" algn="tl">
                    <a:srgbClr val="000000">
                      <a:alpha val="43137"/>
                    </a:srgbClr>
                  </a:outerShdw>
                </a:effectLst>
                <a:latin typeface="Calibri" panose="020F0502020204030204" pitchFamily="34" charset="0"/>
              </a:rPr>
              <a:t>racias</a:t>
            </a:r>
            <a:r>
              <a:rPr lang="es" dirty="0" smtClean="0">
                <a:solidFill>
                  <a:schemeClr val="accent5">
                    <a:lumMod val="50000"/>
                  </a:schemeClr>
                </a:solidFill>
                <a:effectLst>
                  <a:outerShdw blurRad="38100" dist="38100" dir="2700000" algn="tl">
                    <a:srgbClr val="000000">
                      <a:alpha val="43137"/>
                    </a:srgbClr>
                  </a:outerShdw>
                </a:effectLst>
                <a:latin typeface="Calibri" panose="020F0502020204030204" pitchFamily="34" charset="0"/>
              </a:rPr>
              <a:t>	</a:t>
            </a:r>
            <a:endParaRPr lang="es"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endParaRPr>
          </a:p>
        </p:txBody>
      </p:sp>
      <p:grpSp>
        <p:nvGrpSpPr>
          <p:cNvPr id="6" name="Group 5"/>
          <p:cNvGrpSpPr/>
          <p:nvPr/>
        </p:nvGrpSpPr>
        <p:grpSpPr>
          <a:xfrm>
            <a:off x="4107976" y="5343842"/>
            <a:ext cx="4926841" cy="1234379"/>
            <a:chOff x="4107976" y="5343842"/>
            <a:chExt cx="4926841" cy="1234379"/>
          </a:xfrm>
        </p:grpSpPr>
        <p:sp>
          <p:nvSpPr>
            <p:cNvPr id="3" name="Shape 24"/>
            <p:cNvSpPr txBox="1">
              <a:spLocks/>
            </p:cNvSpPr>
            <p:nvPr/>
          </p:nvSpPr>
          <p:spPr>
            <a:xfrm>
              <a:off x="4107976" y="6114197"/>
              <a:ext cx="4926841" cy="464024"/>
            </a:xfrm>
            <a:prstGeom prst="rect">
              <a:avLst/>
            </a:prstGeom>
          </p:spPr>
          <p:style>
            <a:lnRef idx="2">
              <a:schemeClr val="accent1"/>
            </a:lnRef>
            <a:fillRef idx="1">
              <a:schemeClr val="lt1"/>
            </a:fillRef>
            <a:effectRef idx="0">
              <a:schemeClr val="accent1"/>
            </a:effectRef>
            <a:fontRef idx="minor">
              <a:schemeClr val="dk1"/>
            </a:fontRef>
          </p:style>
          <p:txBody>
            <a:bodyPr lIns="91425" tIns="91425" rIns="91425" bIns="91425" anchor="t" anchorCtr="0">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a:lnSpc>
                  <a:spcPct val="115000"/>
                </a:lnSpc>
                <a:spcBef>
                  <a:spcPts val="700"/>
                </a:spcBef>
                <a:buFont typeface="Arial"/>
                <a:buNone/>
              </a:pPr>
              <a:r>
                <a:rPr lang="es" sz="1800" b="1" dirty="0" smtClean="0">
                  <a:solidFill>
                    <a:schemeClr val="accent5">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Laboratorio de Innovación en Videojuegos </a:t>
              </a:r>
            </a:p>
          </p:txBody>
        </p:sp>
        <p:pic>
          <p:nvPicPr>
            <p:cNvPr id="4" name="Picture 2" descr="http://www.hufkens.net/wp-content/cocos2dx_landscap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767" y="5343842"/>
              <a:ext cx="2101758" cy="550982"/>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22850" r="56396"/>
            <a:stretch/>
          </p:blipFill>
          <p:spPr>
            <a:xfrm>
              <a:off x="8266536" y="6086901"/>
              <a:ext cx="727341" cy="450376"/>
            </a:xfrm>
            <a:prstGeom prst="rect">
              <a:avLst/>
            </a:prstGeom>
          </p:spPr>
        </p:pic>
      </p:grpSp>
    </p:spTree>
    <p:extLst>
      <p:ext uri="{BB962C8B-B14F-4D97-AF65-F5344CB8AC3E}">
        <p14:creationId xmlns:p14="http://schemas.microsoft.com/office/powerpoint/2010/main" val="4033595504"/>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1A9F9826-882C-40B9-8F38-5A3B8CFD196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TC103457496[[fn=Parallax]]</Template>
  <TotalTime>639</TotalTime>
  <Words>224</Words>
  <Application>Microsoft Office PowerPoint</Application>
  <PresentationFormat>On-screen Show (4:3)</PresentationFormat>
  <Paragraphs>78</Paragraphs>
  <Slides>17</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Consolas</vt:lpstr>
      <vt:lpstr>Corbel</vt:lpstr>
      <vt:lpstr>Trebuchet MS</vt:lpstr>
      <vt:lpstr>Parallax</vt:lpstr>
      <vt:lpstr>PowerPoint Presentation</vt:lpstr>
      <vt:lpstr>¿Por qué elegimos esta tecnología?</vt:lpstr>
      <vt:lpstr>Empresas que aportan a Cocos2D-X</vt:lpstr>
      <vt:lpstr>Características principales</vt:lpstr>
      <vt:lpstr>Estructura jerárquica de Cocos2D-X</vt:lpstr>
      <vt:lpstr>PowerPoint Presentation</vt:lpstr>
      <vt:lpstr>PowerPoint Presentation</vt:lpstr>
      <vt:lpstr>PowerPoint Presentation</vt:lpstr>
      <vt:lpstr>Ventajas</vt:lpstr>
      <vt:lpstr>Desventajas</vt:lpstr>
      <vt:lpstr>PowerPoint Presentation</vt:lpstr>
      <vt:lpstr>Organización del trabajo</vt:lpstr>
      <vt:lpstr>Problemas al desarrollar el videojuego</vt:lpstr>
      <vt:lpstr>PowerPoint Presentation</vt:lpstr>
      <vt:lpstr>Conclusiones </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sharky</cp:lastModifiedBy>
  <cp:revision>54</cp:revision>
  <dcterms:modified xsi:type="dcterms:W3CDTF">2013-05-11T04:58:09Z</dcterms:modified>
</cp:coreProperties>
</file>